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9D50B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A6A6A6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9D50B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9D50B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8185"/>
            <a:ext cx="18287999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8699" y="1211800"/>
            <a:ext cx="16144875" cy="824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84961" y="7183861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54693" y="146057"/>
            <a:ext cx="485267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9D50B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8788" y="2638992"/>
            <a:ext cx="17130422" cy="5768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A6A6A6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38" y="0"/>
            <a:ext cx="18293080" cy="10297795"/>
            <a:chOff x="-6338" y="0"/>
            <a:chExt cx="18293080" cy="10297795"/>
          </a:xfrm>
        </p:grpSpPr>
        <p:sp>
          <p:nvSpPr>
            <p:cNvPr id="3" name="object 3"/>
            <p:cNvSpPr/>
            <p:nvPr/>
          </p:nvSpPr>
          <p:spPr>
            <a:xfrm>
              <a:off x="-6338" y="0"/>
              <a:ext cx="18293067" cy="10297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11659" y="7061758"/>
              <a:ext cx="47625" cy="1323975"/>
            </a:xfrm>
            <a:custGeom>
              <a:avLst/>
              <a:gdLst/>
              <a:ahLst/>
              <a:cxnLst/>
              <a:rect l="l" t="t" r="r" b="b"/>
              <a:pathLst>
                <a:path w="47625" h="1323975">
                  <a:moveTo>
                    <a:pt x="47625" y="1323975"/>
                  </a:moveTo>
                  <a:lnTo>
                    <a:pt x="0" y="1323975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13239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893122" y="8821245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00" dirty="0">
                <a:solidFill>
                  <a:srgbClr val="FFFFFF"/>
                </a:solidFill>
                <a:latin typeface="Lato"/>
                <a:cs typeface="Lato"/>
              </a:rPr>
              <a:t>0</a:t>
            </a:r>
            <a:r>
              <a:rPr sz="1700" spc="405" dirty="0">
                <a:solidFill>
                  <a:srgbClr val="FFFFFF"/>
                </a:solidFill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517462"/>
            <a:ext cx="7874634" cy="2811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6915"/>
              </a:lnSpc>
              <a:spcBef>
                <a:spcPts val="135"/>
              </a:spcBef>
            </a:pPr>
            <a:r>
              <a:rPr sz="14750" b="0" spc="3920" dirty="0">
                <a:solidFill>
                  <a:srgbClr val="D9D9D9"/>
                </a:solidFill>
                <a:latin typeface="Arial"/>
                <a:cs typeface="Arial"/>
              </a:rPr>
              <a:t>H</a:t>
            </a:r>
            <a:r>
              <a:rPr sz="9700" b="0" spc="2895" dirty="0">
                <a:solidFill>
                  <a:srgbClr val="D9D9D9"/>
                </a:solidFill>
                <a:latin typeface="Go"/>
                <a:cs typeface="Go"/>
              </a:rPr>
              <a:t>.</a:t>
            </a:r>
            <a:r>
              <a:rPr sz="14750" b="0" spc="5420" dirty="0">
                <a:solidFill>
                  <a:srgbClr val="D9D9D9"/>
                </a:solidFill>
                <a:latin typeface="Arial"/>
                <a:cs typeface="Arial"/>
              </a:rPr>
              <a:t>M</a:t>
            </a:r>
            <a:r>
              <a:rPr sz="9700" b="0" spc="2895" dirty="0">
                <a:solidFill>
                  <a:srgbClr val="D9D9D9"/>
                </a:solidFill>
                <a:latin typeface="Go"/>
                <a:cs typeface="Go"/>
              </a:rPr>
              <a:t>.</a:t>
            </a:r>
            <a:r>
              <a:rPr sz="14750" b="0" spc="1125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9700" b="0" spc="3525" dirty="0">
                <a:solidFill>
                  <a:srgbClr val="D9D9D9"/>
                </a:solidFill>
                <a:latin typeface="Go"/>
                <a:cs typeface="Go"/>
              </a:rPr>
              <a:t>.</a:t>
            </a:r>
            <a:endParaRPr sz="9700">
              <a:latin typeface="Go"/>
              <a:cs typeface="Go"/>
            </a:endParaRPr>
          </a:p>
          <a:p>
            <a:pPr marL="234315">
              <a:lnSpc>
                <a:spcPts val="4975"/>
              </a:lnSpc>
              <a:tabLst>
                <a:tab pos="2785110" algn="l"/>
              </a:tabLst>
            </a:pPr>
            <a:r>
              <a:rPr sz="4800" dirty="0">
                <a:solidFill>
                  <a:srgbClr val="CB6BE6"/>
                </a:solidFill>
                <a:latin typeface="Noto Sans"/>
                <a:cs typeface="Noto Sans"/>
              </a:rPr>
              <a:t>HEALTH	TECH</a:t>
            </a:r>
            <a:endParaRPr sz="4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873" y="701312"/>
            <a:ext cx="607758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235" dirty="0">
                <a:solidFill>
                  <a:srgbClr val="9D52B4"/>
                </a:solidFill>
              </a:rPr>
              <a:t>O</a:t>
            </a:r>
            <a:r>
              <a:rPr sz="12000" spc="-409" dirty="0">
                <a:solidFill>
                  <a:srgbClr val="9D52B4"/>
                </a:solidFill>
              </a:rPr>
              <a:t>v</a:t>
            </a:r>
            <a:r>
              <a:rPr sz="12000" spc="215" dirty="0">
                <a:solidFill>
                  <a:srgbClr val="9D52B4"/>
                </a:solidFill>
              </a:rPr>
              <a:t>e</a:t>
            </a:r>
            <a:r>
              <a:rPr sz="12000" spc="-395" dirty="0">
                <a:solidFill>
                  <a:srgbClr val="9D52B4"/>
                </a:solidFill>
              </a:rPr>
              <a:t>r</a:t>
            </a:r>
            <a:r>
              <a:rPr sz="12000" spc="-409" dirty="0">
                <a:solidFill>
                  <a:srgbClr val="9D52B4"/>
                </a:solidFill>
              </a:rPr>
              <a:t>v</a:t>
            </a:r>
            <a:r>
              <a:rPr sz="12000" spc="170" dirty="0">
                <a:solidFill>
                  <a:srgbClr val="9D52B4"/>
                </a:solidFill>
              </a:rPr>
              <a:t>i</a:t>
            </a:r>
            <a:r>
              <a:rPr sz="12000" spc="215" dirty="0">
                <a:solidFill>
                  <a:srgbClr val="9D52B4"/>
                </a:solidFill>
              </a:rPr>
              <a:t>e</a:t>
            </a:r>
            <a:r>
              <a:rPr sz="12000" spc="175" dirty="0">
                <a:solidFill>
                  <a:srgbClr val="9D52B4"/>
                </a:solidFill>
              </a:rPr>
              <a:t>w</a:t>
            </a:r>
            <a:endParaRPr sz="12000"/>
          </a:p>
        </p:txBody>
      </p:sp>
      <p:sp>
        <p:nvSpPr>
          <p:cNvPr id="3" name="object 3"/>
          <p:cNvSpPr/>
          <p:nvPr/>
        </p:nvSpPr>
        <p:spPr>
          <a:xfrm>
            <a:off x="2294168" y="3170974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4168" y="4094899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94168" y="5018824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70650" y="2599662"/>
            <a:ext cx="6369050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200"/>
              </a:lnSpc>
              <a:spcBef>
                <a:spcPts val="100"/>
              </a:spcBef>
            </a:pPr>
            <a:r>
              <a:rPr sz="5000" spc="-240" dirty="0">
                <a:solidFill>
                  <a:srgbClr val="A6A6A6"/>
                </a:solidFill>
                <a:latin typeface="Arial"/>
                <a:cs typeface="Arial"/>
              </a:rPr>
              <a:t>Fast </a:t>
            </a:r>
            <a:r>
              <a:rPr sz="5000" spc="-245" dirty="0">
                <a:solidFill>
                  <a:srgbClr val="A6A6A6"/>
                </a:solidFill>
                <a:latin typeface="Arial"/>
                <a:cs typeface="Arial"/>
              </a:rPr>
              <a:t>and </a:t>
            </a:r>
            <a:r>
              <a:rPr sz="5000" spc="-40" dirty="0">
                <a:solidFill>
                  <a:srgbClr val="A6A6A6"/>
                </a:solidFill>
                <a:latin typeface="Arial"/>
                <a:cs typeface="Arial"/>
              </a:rPr>
              <a:t>efficient</a:t>
            </a:r>
            <a:r>
              <a:rPr sz="5000" spc="-42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5000" spc="-210" dirty="0">
                <a:solidFill>
                  <a:srgbClr val="A6A6A6"/>
                </a:solidFill>
                <a:latin typeface="Arial"/>
                <a:cs typeface="Arial"/>
              </a:rPr>
              <a:t>results  </a:t>
            </a:r>
            <a:r>
              <a:rPr sz="5000" spc="-385" dirty="0">
                <a:solidFill>
                  <a:srgbClr val="A6A6A6"/>
                </a:solidFill>
                <a:latin typeface="Arial"/>
                <a:cs typeface="Arial"/>
              </a:rPr>
              <a:t>Saves</a:t>
            </a:r>
            <a:r>
              <a:rPr sz="5000" spc="-29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5000" spc="-434" dirty="0">
                <a:solidFill>
                  <a:srgbClr val="A6A6A6"/>
                </a:solidFill>
                <a:latin typeface="Arial"/>
                <a:cs typeface="Arial"/>
              </a:rPr>
              <a:t>Time</a:t>
            </a:r>
            <a:endParaRPr sz="5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5000" spc="-80" dirty="0">
                <a:solidFill>
                  <a:srgbClr val="A6A6A6"/>
                </a:solidFill>
                <a:latin typeface="Arial"/>
                <a:cs typeface="Arial"/>
              </a:rPr>
              <a:t>Cost</a:t>
            </a:r>
            <a:r>
              <a:rPr sz="4850" spc="-80" dirty="0">
                <a:solidFill>
                  <a:srgbClr val="A6A6A6"/>
                </a:solidFill>
                <a:latin typeface="Arial"/>
                <a:cs typeface="Arial"/>
              </a:rPr>
              <a:t>-</a:t>
            </a:r>
            <a:r>
              <a:rPr sz="5000" spc="-80" dirty="0">
                <a:solidFill>
                  <a:srgbClr val="A6A6A6"/>
                </a:solidFill>
                <a:latin typeface="Arial"/>
                <a:cs typeface="Arial"/>
              </a:rPr>
              <a:t>Efficient</a:t>
            </a:r>
            <a:endParaRPr sz="5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70267" y="0"/>
            <a:ext cx="15017510" cy="10298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0789" y="311150"/>
            <a:ext cx="49999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3510" algn="l"/>
              </a:tabLst>
            </a:pPr>
            <a:r>
              <a:rPr spc="175" dirty="0">
                <a:solidFill>
                  <a:srgbClr val="9D52B4"/>
                </a:solidFill>
                <a:latin typeface="Noto Sans"/>
                <a:cs typeface="Noto Sans"/>
              </a:rPr>
              <a:t>Model	</a:t>
            </a:r>
            <a:r>
              <a:rPr spc="45" dirty="0">
                <a:solidFill>
                  <a:srgbClr val="9D52B4"/>
                </a:solidFill>
                <a:latin typeface="Noto Sans"/>
                <a:cs typeface="Noto Sans"/>
              </a:rPr>
              <a:t>-2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100"/>
              </a:spcBef>
            </a:pPr>
            <a:r>
              <a:rPr spc="-390" dirty="0"/>
              <a:t>In </a:t>
            </a:r>
            <a:r>
              <a:rPr spc="-395" dirty="0"/>
              <a:t>this </a:t>
            </a:r>
            <a:r>
              <a:rPr spc="-385" dirty="0"/>
              <a:t>project, </a:t>
            </a:r>
            <a:r>
              <a:rPr spc="-610" dirty="0"/>
              <a:t>we </a:t>
            </a:r>
            <a:r>
              <a:rPr spc="-440" dirty="0"/>
              <a:t>have </a:t>
            </a:r>
            <a:r>
              <a:rPr spc="-400" dirty="0"/>
              <a:t>made </a:t>
            </a:r>
            <a:r>
              <a:rPr spc="-495" dirty="0"/>
              <a:t>a </a:t>
            </a:r>
            <a:r>
              <a:rPr spc="-409" dirty="0"/>
              <a:t>Machine </a:t>
            </a:r>
            <a:r>
              <a:rPr spc="-395" dirty="0"/>
              <a:t>Learning </a:t>
            </a:r>
            <a:r>
              <a:rPr spc="-385" dirty="0"/>
              <a:t>Heart </a:t>
            </a:r>
            <a:r>
              <a:rPr spc="-434" dirty="0"/>
              <a:t>Disease </a:t>
            </a:r>
            <a:r>
              <a:rPr spc="-380" dirty="0"/>
              <a:t>Prediction </a:t>
            </a:r>
            <a:r>
              <a:rPr spc="-350" dirty="0"/>
              <a:t>Model,  </a:t>
            </a:r>
            <a:r>
              <a:rPr spc="-610" dirty="0"/>
              <a:t>we </a:t>
            </a:r>
            <a:r>
              <a:rPr spc="-490" dirty="0"/>
              <a:t>can </a:t>
            </a:r>
            <a:r>
              <a:rPr spc="-380" dirty="0"/>
              <a:t>implement </a:t>
            </a:r>
            <a:r>
              <a:rPr spc="-395" dirty="0"/>
              <a:t>this </a:t>
            </a:r>
            <a:r>
              <a:rPr spc="-360" dirty="0"/>
              <a:t>model </a:t>
            </a:r>
            <a:r>
              <a:rPr spc="-465" dirty="0"/>
              <a:t>with </a:t>
            </a:r>
            <a:r>
              <a:rPr spc="-365" dirty="0"/>
              <a:t>the </a:t>
            </a:r>
            <a:r>
              <a:rPr spc="-340" dirty="0"/>
              <a:t>help </a:t>
            </a:r>
            <a:r>
              <a:rPr spc="-310" dirty="0"/>
              <a:t>of </a:t>
            </a:r>
            <a:r>
              <a:rPr spc="-390" dirty="0"/>
              <a:t>an </a:t>
            </a:r>
            <a:r>
              <a:rPr spc="-405" dirty="0"/>
              <a:t>interface </a:t>
            </a:r>
            <a:r>
              <a:rPr spc="-490" dirty="0"/>
              <a:t>which will </a:t>
            </a:r>
            <a:r>
              <a:rPr spc="-345" dirty="0"/>
              <a:t>be </a:t>
            </a:r>
            <a:r>
              <a:rPr spc="-400" dirty="0"/>
              <a:t>made using  </a:t>
            </a:r>
            <a:r>
              <a:rPr spc="-380" dirty="0"/>
              <a:t>Django, </a:t>
            </a:r>
            <a:r>
              <a:rPr spc="-425" dirty="0"/>
              <a:t>Tkinter. </a:t>
            </a:r>
            <a:r>
              <a:rPr spc="-475" dirty="0"/>
              <a:t>The </a:t>
            </a:r>
            <a:r>
              <a:rPr spc="-450" dirty="0"/>
              <a:t>working </a:t>
            </a:r>
            <a:r>
              <a:rPr spc="-310" dirty="0"/>
              <a:t>of </a:t>
            </a:r>
            <a:r>
              <a:rPr spc="-395" dirty="0"/>
              <a:t>this </a:t>
            </a:r>
            <a:r>
              <a:rPr spc="-360" dirty="0"/>
              <a:t>model </a:t>
            </a:r>
            <a:r>
              <a:rPr spc="-455" dirty="0"/>
              <a:t>is </a:t>
            </a:r>
            <a:r>
              <a:rPr spc="-465" dirty="0"/>
              <a:t>like </a:t>
            </a:r>
            <a:r>
              <a:rPr spc="-425" dirty="0"/>
              <a:t>whenever </a:t>
            </a:r>
            <a:r>
              <a:rPr spc="-495" dirty="0"/>
              <a:t>a </a:t>
            </a:r>
            <a:r>
              <a:rPr spc="-330" dirty="0"/>
              <a:t>person </a:t>
            </a:r>
            <a:r>
              <a:rPr spc="-490" dirty="0"/>
              <a:t>will </a:t>
            </a:r>
            <a:r>
              <a:rPr spc="-345" dirty="0"/>
              <a:t>be </a:t>
            </a:r>
            <a:r>
              <a:rPr spc="-420" dirty="0"/>
              <a:t>having </a:t>
            </a:r>
            <a:r>
              <a:rPr spc="-495" dirty="0"/>
              <a:t>a  </a:t>
            </a:r>
            <a:r>
              <a:rPr spc="-360" dirty="0"/>
              <a:t>heart </a:t>
            </a:r>
            <a:r>
              <a:rPr spc="-434" dirty="0"/>
              <a:t>disease </a:t>
            </a:r>
            <a:r>
              <a:rPr spc="-490" dirty="0"/>
              <a:t>which will </a:t>
            </a:r>
            <a:r>
              <a:rPr spc="-345" dirty="0"/>
              <a:t>be </a:t>
            </a:r>
            <a:r>
              <a:rPr spc="-370" dirty="0"/>
              <a:t>predicted </a:t>
            </a:r>
            <a:r>
              <a:rPr spc="-405" dirty="0"/>
              <a:t>by </a:t>
            </a:r>
            <a:r>
              <a:rPr spc="-395" dirty="0"/>
              <a:t>this </a:t>
            </a:r>
            <a:r>
              <a:rPr spc="-375" dirty="0"/>
              <a:t>algorithm </a:t>
            </a:r>
            <a:r>
              <a:rPr spc="-285" dirty="0"/>
              <a:t>he/she </a:t>
            </a:r>
            <a:r>
              <a:rPr spc="-490" dirty="0"/>
              <a:t>will </a:t>
            </a:r>
            <a:r>
              <a:rPr spc="-450" dirty="0"/>
              <a:t>get </a:t>
            </a:r>
            <a:r>
              <a:rPr spc="-495" dirty="0"/>
              <a:t>a </a:t>
            </a:r>
            <a:r>
              <a:rPr spc="-480" dirty="0"/>
              <a:t>message  via </a:t>
            </a:r>
            <a:r>
              <a:rPr spc="-370" dirty="0"/>
              <a:t>E-Mail </a:t>
            </a:r>
            <a:r>
              <a:rPr spc="-245" dirty="0"/>
              <a:t>or </a:t>
            </a:r>
            <a:r>
              <a:rPr spc="-525" dirty="0"/>
              <a:t>SMS </a:t>
            </a:r>
            <a:r>
              <a:rPr spc="-365" dirty="0"/>
              <a:t>regarding </a:t>
            </a:r>
            <a:r>
              <a:rPr spc="-490" dirty="0"/>
              <a:t>what </a:t>
            </a:r>
            <a:r>
              <a:rPr spc="-425" dirty="0"/>
              <a:t>all medicines </a:t>
            </a:r>
            <a:r>
              <a:rPr spc="-415" dirty="0"/>
              <a:t>they </a:t>
            </a:r>
            <a:r>
              <a:rPr spc="-440" dirty="0"/>
              <a:t>have </a:t>
            </a:r>
            <a:r>
              <a:rPr spc="-345" dirty="0"/>
              <a:t>to </a:t>
            </a:r>
            <a:r>
              <a:rPr spc="-420" dirty="0"/>
              <a:t>consume </a:t>
            </a:r>
            <a:r>
              <a:rPr spc="-395" dirty="0"/>
              <a:t>along </a:t>
            </a:r>
            <a:r>
              <a:rPr spc="-465" dirty="0"/>
              <a:t>with  </a:t>
            </a:r>
            <a:r>
              <a:rPr spc="-365" dirty="0"/>
              <a:t>the </a:t>
            </a:r>
            <a:r>
              <a:rPr spc="-425" dirty="0"/>
              <a:t>medicines </a:t>
            </a:r>
            <a:r>
              <a:rPr spc="-415" dirty="0"/>
              <a:t>they </a:t>
            </a:r>
            <a:r>
              <a:rPr spc="-490" dirty="0"/>
              <a:t>will </a:t>
            </a:r>
            <a:r>
              <a:rPr spc="-450" dirty="0"/>
              <a:t>get </a:t>
            </a:r>
            <a:r>
              <a:rPr spc="-340" dirty="0"/>
              <a:t>their </a:t>
            </a:r>
            <a:r>
              <a:rPr spc="-440" dirty="0"/>
              <a:t>medical </a:t>
            </a:r>
            <a:r>
              <a:rPr spc="-305" dirty="0"/>
              <a:t>report. </a:t>
            </a:r>
            <a:r>
              <a:rPr spc="-475" dirty="0"/>
              <a:t>The </a:t>
            </a:r>
            <a:r>
              <a:rPr spc="-375" dirty="0"/>
              <a:t>algorithm </a:t>
            </a:r>
            <a:r>
              <a:rPr spc="-490" dirty="0"/>
              <a:t>will </a:t>
            </a:r>
            <a:r>
              <a:rPr spc="-345" dirty="0"/>
              <a:t>be </a:t>
            </a:r>
            <a:r>
              <a:rPr spc="-465" dirty="0"/>
              <a:t>like </a:t>
            </a:r>
            <a:r>
              <a:rPr spc="-365" dirty="0"/>
              <a:t>the </a:t>
            </a:r>
            <a:r>
              <a:rPr spc="-500" dirty="0"/>
              <a:t>new  </a:t>
            </a:r>
            <a:r>
              <a:rPr spc="-409" dirty="0"/>
              <a:t>data </a:t>
            </a:r>
            <a:r>
              <a:rPr spc="-310" dirty="0"/>
              <a:t>of </a:t>
            </a:r>
            <a:r>
              <a:rPr spc="-495" dirty="0"/>
              <a:t>a </a:t>
            </a:r>
            <a:r>
              <a:rPr spc="-375" dirty="0"/>
              <a:t>patient </a:t>
            </a:r>
            <a:r>
              <a:rPr spc="-490" dirty="0"/>
              <a:t>will </a:t>
            </a:r>
            <a:r>
              <a:rPr spc="-345" dirty="0"/>
              <a:t>be </a:t>
            </a:r>
            <a:r>
              <a:rPr spc="-375" dirty="0"/>
              <a:t>considered </a:t>
            </a:r>
            <a:r>
              <a:rPr spc="-509" dirty="0"/>
              <a:t>as </a:t>
            </a:r>
            <a:r>
              <a:rPr spc="-365" dirty="0"/>
              <a:t>the </a:t>
            </a:r>
            <a:r>
              <a:rPr spc="-434" dirty="0"/>
              <a:t>test </a:t>
            </a:r>
            <a:r>
              <a:rPr spc="-409" dirty="0"/>
              <a:t>data </a:t>
            </a:r>
            <a:r>
              <a:rPr spc="-345" dirty="0"/>
              <a:t>and </a:t>
            </a:r>
            <a:r>
              <a:rPr spc="-365" dirty="0"/>
              <a:t>the </a:t>
            </a:r>
            <a:r>
              <a:rPr spc="-380" dirty="0"/>
              <a:t>remaining </a:t>
            </a:r>
            <a:r>
              <a:rPr spc="-409" dirty="0"/>
              <a:t>data </a:t>
            </a:r>
            <a:r>
              <a:rPr spc="-310" dirty="0"/>
              <a:t>of </a:t>
            </a:r>
            <a:r>
              <a:rPr spc="-365" dirty="0"/>
              <a:t>the  </a:t>
            </a:r>
            <a:r>
              <a:rPr spc="-430" dirty="0"/>
              <a:t>dataset </a:t>
            </a:r>
            <a:r>
              <a:rPr spc="-490" dirty="0"/>
              <a:t>will </a:t>
            </a:r>
            <a:r>
              <a:rPr spc="-345" dirty="0"/>
              <a:t>be </a:t>
            </a:r>
            <a:r>
              <a:rPr spc="-375" dirty="0"/>
              <a:t>considered </a:t>
            </a:r>
            <a:r>
              <a:rPr spc="-509" dirty="0"/>
              <a:t>as </a:t>
            </a:r>
            <a:r>
              <a:rPr spc="-365" dirty="0"/>
              <a:t>the </a:t>
            </a:r>
            <a:r>
              <a:rPr spc="-350" dirty="0"/>
              <a:t>train </a:t>
            </a:r>
            <a:r>
              <a:rPr spc="-400" dirty="0"/>
              <a:t>data. </a:t>
            </a:r>
            <a:r>
              <a:rPr spc="-390" dirty="0"/>
              <a:t>In </a:t>
            </a:r>
            <a:r>
              <a:rPr spc="-395" dirty="0"/>
              <a:t>this </a:t>
            </a:r>
            <a:r>
              <a:rPr spc="-570" dirty="0"/>
              <a:t>way, </a:t>
            </a:r>
            <a:r>
              <a:rPr spc="-365" dirty="0"/>
              <a:t>the </a:t>
            </a:r>
            <a:r>
              <a:rPr spc="-360" dirty="0"/>
              <a:t>model </a:t>
            </a:r>
            <a:r>
              <a:rPr spc="-490" dirty="0"/>
              <a:t>will </a:t>
            </a:r>
            <a:r>
              <a:rPr spc="-345" dirty="0"/>
              <a:t>be </a:t>
            </a:r>
            <a:r>
              <a:rPr spc="-395" dirty="0"/>
              <a:t>able </a:t>
            </a:r>
            <a:r>
              <a:rPr spc="-345" dirty="0"/>
              <a:t>to  </a:t>
            </a:r>
            <a:r>
              <a:rPr spc="-375" dirty="0"/>
              <a:t>predict </a:t>
            </a:r>
            <a:r>
              <a:rPr spc="-365" dirty="0"/>
              <a:t>the </a:t>
            </a:r>
            <a:r>
              <a:rPr spc="-360" dirty="0"/>
              <a:t>heart </a:t>
            </a:r>
            <a:r>
              <a:rPr spc="-434" dirty="0"/>
              <a:t>disease </a:t>
            </a:r>
            <a:r>
              <a:rPr spc="-275" dirty="0"/>
              <a:t>for </a:t>
            </a:r>
            <a:r>
              <a:rPr spc="-475" dirty="0"/>
              <a:t>each </a:t>
            </a:r>
            <a:r>
              <a:rPr spc="-345" dirty="0"/>
              <a:t>and </a:t>
            </a:r>
            <a:r>
              <a:rPr spc="-430" dirty="0"/>
              <a:t>every</a:t>
            </a:r>
            <a:r>
              <a:rPr spc="-300" dirty="0"/>
              <a:t> </a:t>
            </a:r>
            <a:r>
              <a:rPr spc="-335" dirty="0"/>
              <a:t>person.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0532" y="2364739"/>
            <a:ext cx="9407525" cy="513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8135">
              <a:lnSpc>
                <a:spcPct val="116300"/>
              </a:lnSpc>
              <a:spcBef>
                <a:spcPts val="100"/>
              </a:spcBef>
            </a:pPr>
            <a:r>
              <a:rPr sz="14400" spc="265" dirty="0">
                <a:solidFill>
                  <a:srgbClr val="9D52B4"/>
                </a:solidFill>
                <a:latin typeface="Noto Sans"/>
                <a:cs typeface="Noto Sans"/>
              </a:rPr>
              <a:t>Thankyou  </a:t>
            </a:r>
            <a:r>
              <a:rPr sz="14400" spc="310" dirty="0">
                <a:solidFill>
                  <a:srgbClr val="9D52B4"/>
                </a:solidFill>
                <a:latin typeface="Noto Sans"/>
                <a:cs typeface="Noto Sans"/>
              </a:rPr>
              <a:t>Everyone</a:t>
            </a:r>
            <a:endParaRPr sz="144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261" y="6177152"/>
            <a:ext cx="6409690" cy="31711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670"/>
              </a:spcBef>
            </a:pPr>
            <a:r>
              <a:rPr sz="6400" spc="-509" dirty="0">
                <a:solidFill>
                  <a:srgbClr val="7382C6"/>
                </a:solidFill>
                <a:latin typeface="Georgia"/>
                <a:cs typeface="Georgia"/>
              </a:rPr>
              <a:t>H-</a:t>
            </a:r>
            <a:r>
              <a:rPr sz="6400" spc="-340" dirty="0">
                <a:solidFill>
                  <a:srgbClr val="7382C6"/>
                </a:solidFill>
                <a:latin typeface="Georgia"/>
                <a:cs typeface="Georgia"/>
              </a:rPr>
              <a:t> </a:t>
            </a:r>
            <a:r>
              <a:rPr sz="6400" spc="-465" dirty="0">
                <a:solidFill>
                  <a:srgbClr val="7382C6"/>
                </a:solidFill>
                <a:latin typeface="Georgia"/>
                <a:cs typeface="Georgia"/>
              </a:rPr>
              <a:t>HOSPITAL</a:t>
            </a:r>
            <a:endParaRPr sz="6400">
              <a:latin typeface="Georgia"/>
              <a:cs typeface="Georgia"/>
            </a:endParaRPr>
          </a:p>
          <a:p>
            <a:pPr marL="114300">
              <a:lnSpc>
                <a:spcPct val="100000"/>
              </a:lnSpc>
              <a:spcBef>
                <a:spcPts val="570"/>
              </a:spcBef>
            </a:pPr>
            <a:r>
              <a:rPr sz="6400" spc="-595" dirty="0">
                <a:solidFill>
                  <a:srgbClr val="7382C6"/>
                </a:solidFill>
                <a:latin typeface="Georgia"/>
                <a:cs typeface="Georgia"/>
              </a:rPr>
              <a:t>M-</a:t>
            </a:r>
            <a:r>
              <a:rPr sz="6400" spc="-400" dirty="0">
                <a:solidFill>
                  <a:srgbClr val="7382C6"/>
                </a:solidFill>
                <a:latin typeface="Georgia"/>
                <a:cs typeface="Georgia"/>
              </a:rPr>
              <a:t> </a:t>
            </a:r>
            <a:r>
              <a:rPr sz="6400" spc="-620" dirty="0">
                <a:solidFill>
                  <a:srgbClr val="7382C6"/>
                </a:solidFill>
                <a:latin typeface="Georgia"/>
                <a:cs typeface="Georgia"/>
              </a:rPr>
              <a:t>MANAGEMENT</a:t>
            </a:r>
            <a:endParaRPr sz="6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542925" algn="l"/>
              </a:tabLst>
            </a:pPr>
            <a:r>
              <a:rPr sz="1700" spc="-185" dirty="0">
                <a:solidFill>
                  <a:srgbClr val="FFFFFF"/>
                </a:solidFill>
                <a:latin typeface="Lato"/>
                <a:cs typeface="Lato"/>
              </a:rPr>
              <a:t>0</a:t>
            </a:r>
            <a:r>
              <a:rPr sz="6400" spc="-3010" dirty="0">
                <a:solidFill>
                  <a:srgbClr val="7382C6"/>
                </a:solidFill>
                <a:latin typeface="Georgia"/>
                <a:cs typeface="Georgia"/>
              </a:rPr>
              <a:t>S</a:t>
            </a:r>
            <a:r>
              <a:rPr sz="1700" spc="405" dirty="0">
                <a:solidFill>
                  <a:srgbClr val="FFFFFF"/>
                </a:solidFill>
                <a:latin typeface="Lato"/>
                <a:cs typeface="Lato"/>
              </a:rPr>
              <a:t>2</a:t>
            </a:r>
            <a:r>
              <a:rPr sz="1700" dirty="0">
                <a:solidFill>
                  <a:srgbClr val="FFFFFF"/>
                </a:solidFill>
                <a:latin typeface="Lato"/>
                <a:cs typeface="Lato"/>
              </a:rPr>
              <a:t>	</a:t>
            </a:r>
            <a:r>
              <a:rPr sz="6400" spc="-300" dirty="0">
                <a:solidFill>
                  <a:srgbClr val="7382C6"/>
                </a:solidFill>
                <a:latin typeface="Georgia"/>
                <a:cs typeface="Georgia"/>
              </a:rPr>
              <a:t>-</a:t>
            </a:r>
            <a:r>
              <a:rPr sz="6400" spc="-330" dirty="0">
                <a:solidFill>
                  <a:srgbClr val="7382C6"/>
                </a:solidFill>
                <a:latin typeface="Georgia"/>
                <a:cs typeface="Georgia"/>
              </a:rPr>
              <a:t> </a:t>
            </a:r>
            <a:r>
              <a:rPr sz="6400" spc="-225" dirty="0">
                <a:solidFill>
                  <a:srgbClr val="7382C6"/>
                </a:solidFill>
                <a:latin typeface="Georgia"/>
                <a:cs typeface="Georgia"/>
              </a:rPr>
              <a:t>S</a:t>
            </a:r>
            <a:r>
              <a:rPr sz="6400" spc="-450" dirty="0">
                <a:solidFill>
                  <a:srgbClr val="7382C6"/>
                </a:solidFill>
                <a:latin typeface="Georgia"/>
                <a:cs typeface="Georgia"/>
              </a:rPr>
              <a:t>Y</a:t>
            </a:r>
            <a:r>
              <a:rPr sz="6400" spc="-225" dirty="0">
                <a:solidFill>
                  <a:srgbClr val="7382C6"/>
                </a:solidFill>
                <a:latin typeface="Georgia"/>
                <a:cs typeface="Georgia"/>
              </a:rPr>
              <a:t>S</a:t>
            </a:r>
            <a:r>
              <a:rPr sz="6400" spc="-405" dirty="0">
                <a:solidFill>
                  <a:srgbClr val="7382C6"/>
                </a:solidFill>
                <a:latin typeface="Georgia"/>
                <a:cs typeface="Georgia"/>
              </a:rPr>
              <a:t>T</a:t>
            </a:r>
            <a:r>
              <a:rPr sz="6400" spc="-695" dirty="0">
                <a:solidFill>
                  <a:srgbClr val="7382C6"/>
                </a:solidFill>
                <a:latin typeface="Georgia"/>
                <a:cs typeface="Georgia"/>
              </a:rPr>
              <a:t>E</a:t>
            </a:r>
            <a:r>
              <a:rPr sz="6400" spc="-880" dirty="0">
                <a:solidFill>
                  <a:srgbClr val="7382C6"/>
                </a:solidFill>
                <a:latin typeface="Georgia"/>
                <a:cs typeface="Georgia"/>
              </a:rPr>
              <a:t>M</a:t>
            </a:r>
            <a:endParaRPr sz="6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3663" y="0"/>
            <a:ext cx="11434213" cy="10297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2315" y="1314285"/>
            <a:ext cx="940816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i="1" spc="-215" dirty="0">
                <a:solidFill>
                  <a:srgbClr val="CB6BE6"/>
                </a:solidFill>
                <a:latin typeface="Times New Roman"/>
                <a:cs typeface="Times New Roman"/>
              </a:rPr>
              <a:t>TEAM</a:t>
            </a:r>
            <a:r>
              <a:rPr sz="8800" i="1" spc="110" dirty="0">
                <a:solidFill>
                  <a:srgbClr val="CB6BE6"/>
                </a:solidFill>
                <a:latin typeface="Times New Roman"/>
                <a:cs typeface="Times New Roman"/>
              </a:rPr>
              <a:t> </a:t>
            </a:r>
            <a:r>
              <a:rPr sz="8800" i="1" spc="-765" dirty="0">
                <a:solidFill>
                  <a:srgbClr val="CB6BE6"/>
                </a:solidFill>
                <a:latin typeface="Times New Roman"/>
                <a:cs typeface="Times New Roman"/>
              </a:rPr>
              <a:t>MEMBERS:</a:t>
            </a:r>
            <a:r>
              <a:rPr sz="13200" i="1" spc="-1147" baseline="-5050" dirty="0">
                <a:solidFill>
                  <a:srgbClr val="CB6BE6"/>
                </a:solidFill>
                <a:latin typeface="Times New Roman"/>
                <a:cs typeface="Times New Roman"/>
              </a:rPr>
              <a:t>-</a:t>
            </a:r>
            <a:endParaRPr sz="13200" baseline="-50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5005" y="2966646"/>
            <a:ext cx="6059805" cy="372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99"/>
              </a:lnSpc>
              <a:spcBef>
                <a:spcPts val="100"/>
              </a:spcBef>
            </a:pPr>
            <a:r>
              <a:rPr sz="5200" spc="610" dirty="0">
                <a:solidFill>
                  <a:srgbClr val="A6A6A6"/>
                </a:solidFill>
                <a:latin typeface="Times New Roman"/>
                <a:cs typeface="Times New Roman"/>
              </a:rPr>
              <a:t>Sarah </a:t>
            </a:r>
            <a:r>
              <a:rPr sz="5200" spc="370" dirty="0">
                <a:solidFill>
                  <a:srgbClr val="A6A6A6"/>
                </a:solidFill>
                <a:latin typeface="Times New Roman"/>
                <a:cs typeface="Times New Roman"/>
              </a:rPr>
              <a:t>Kalim  </a:t>
            </a:r>
            <a:r>
              <a:rPr sz="5200" spc="530" dirty="0">
                <a:solidFill>
                  <a:srgbClr val="A6A6A6"/>
                </a:solidFill>
                <a:latin typeface="Times New Roman"/>
                <a:cs typeface="Times New Roman"/>
              </a:rPr>
              <a:t>Charusee </a:t>
            </a:r>
            <a:r>
              <a:rPr sz="5200" spc="525" dirty="0">
                <a:solidFill>
                  <a:srgbClr val="A6A6A6"/>
                </a:solidFill>
                <a:latin typeface="Times New Roman"/>
                <a:cs typeface="Times New Roman"/>
              </a:rPr>
              <a:t>Yadav  </a:t>
            </a:r>
            <a:r>
              <a:rPr sz="5200" spc="570" dirty="0">
                <a:solidFill>
                  <a:srgbClr val="A6A6A6"/>
                </a:solidFill>
                <a:latin typeface="Times New Roman"/>
                <a:cs typeface="Times New Roman"/>
              </a:rPr>
              <a:t>Anoushka</a:t>
            </a:r>
            <a:r>
              <a:rPr sz="5200" spc="26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5200" spc="484" dirty="0">
                <a:solidFill>
                  <a:srgbClr val="A6A6A6"/>
                </a:solidFill>
                <a:latin typeface="Times New Roman"/>
                <a:cs typeface="Times New Roman"/>
              </a:rPr>
              <a:t>Raizada  </a:t>
            </a:r>
            <a:r>
              <a:rPr sz="5200" spc="570" dirty="0">
                <a:solidFill>
                  <a:srgbClr val="A6A6A6"/>
                </a:solidFill>
                <a:latin typeface="Times New Roman"/>
                <a:cs typeface="Times New Roman"/>
              </a:rPr>
              <a:t>Tushar</a:t>
            </a:r>
            <a:r>
              <a:rPr sz="5200" spc="30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5200" spc="640" dirty="0">
                <a:solidFill>
                  <a:srgbClr val="A6A6A6"/>
                </a:solidFill>
                <a:latin typeface="Times New Roman"/>
                <a:cs typeface="Times New Roman"/>
              </a:rPr>
              <a:t>Sharma</a:t>
            </a:r>
            <a:endParaRPr sz="5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3663" y="0"/>
            <a:ext cx="11434445" cy="10297795"/>
            <a:chOff x="6853663" y="0"/>
            <a:chExt cx="11434445" cy="10297795"/>
          </a:xfrm>
        </p:grpSpPr>
        <p:sp>
          <p:nvSpPr>
            <p:cNvPr id="3" name="object 3"/>
            <p:cNvSpPr/>
            <p:nvPr/>
          </p:nvSpPr>
          <p:spPr>
            <a:xfrm>
              <a:off x="6853663" y="0"/>
              <a:ext cx="11434213" cy="102971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11660" y="7183861"/>
              <a:ext cx="47625" cy="1323975"/>
            </a:xfrm>
            <a:custGeom>
              <a:avLst/>
              <a:gdLst/>
              <a:ahLst/>
              <a:cxnLst/>
              <a:rect l="l" t="t" r="r" b="b"/>
              <a:pathLst>
                <a:path w="47625" h="1323975">
                  <a:moveTo>
                    <a:pt x="47625" y="1323975"/>
                  </a:moveTo>
                  <a:lnTo>
                    <a:pt x="0" y="1323975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13239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893092" y="8943348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00" dirty="0">
                <a:solidFill>
                  <a:srgbClr val="FFFFFF"/>
                </a:solidFill>
                <a:latin typeface="Lato"/>
                <a:cs typeface="Lato"/>
              </a:rPr>
              <a:t>0</a:t>
            </a:r>
            <a:r>
              <a:rPr sz="1700" spc="405" dirty="0">
                <a:solidFill>
                  <a:srgbClr val="FFFFFF"/>
                </a:solidFill>
                <a:latin typeface="Lato"/>
                <a:cs typeface="Lato"/>
              </a:rPr>
              <a:t>5</a:t>
            </a:r>
            <a:endParaRPr sz="17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45655" y="4383297"/>
            <a:ext cx="1295399" cy="1295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5655" y="2603299"/>
            <a:ext cx="1295399" cy="1257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5655" y="6125687"/>
            <a:ext cx="1293882" cy="1485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45655" y="8280989"/>
            <a:ext cx="1295399" cy="13239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09314" y="2991661"/>
            <a:ext cx="4414520" cy="50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500" dirty="0">
                <a:solidFill>
                  <a:srgbClr val="57FFDB"/>
                </a:solidFill>
                <a:latin typeface="Arial"/>
                <a:cs typeface="Arial"/>
              </a:rPr>
              <a:t>Problem</a:t>
            </a:r>
            <a:r>
              <a:rPr sz="3150" spc="70" dirty="0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sz="3150" spc="434" dirty="0">
                <a:solidFill>
                  <a:srgbClr val="57FFDB"/>
                </a:solidFill>
                <a:latin typeface="Arial"/>
                <a:cs typeface="Arial"/>
              </a:rPr>
              <a:t>Statement</a:t>
            </a:r>
            <a:endParaRPr sz="3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09314" y="4789316"/>
            <a:ext cx="3347720" cy="50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445" dirty="0">
                <a:solidFill>
                  <a:srgbClr val="57FFDB"/>
                </a:solidFill>
                <a:latin typeface="Arial"/>
                <a:cs typeface="Arial"/>
              </a:rPr>
              <a:t>Solution</a:t>
            </a:r>
            <a:r>
              <a:rPr sz="3150" spc="100" dirty="0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sz="3150" spc="680" dirty="0">
                <a:solidFill>
                  <a:srgbClr val="57FFDB"/>
                </a:solidFill>
                <a:latin typeface="Arial"/>
                <a:cs typeface="Arial"/>
              </a:rPr>
              <a:t>1</a:t>
            </a:r>
            <a:r>
              <a:rPr sz="3150" spc="105" dirty="0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sz="3150" spc="1200" dirty="0">
                <a:solidFill>
                  <a:srgbClr val="57FFDB"/>
                </a:solidFill>
                <a:latin typeface="Arial"/>
                <a:cs typeface="Arial"/>
              </a:rPr>
              <a:t>&amp;</a:t>
            </a:r>
            <a:r>
              <a:rPr sz="3150" spc="105" dirty="0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sz="3150" spc="680" dirty="0">
                <a:solidFill>
                  <a:srgbClr val="57FFDB"/>
                </a:solidFill>
                <a:latin typeface="Arial"/>
                <a:cs typeface="Arial"/>
              </a:rPr>
              <a:t>2</a:t>
            </a:r>
            <a:endParaRPr sz="3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09314" y="6626865"/>
            <a:ext cx="2202815" cy="50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455" dirty="0">
                <a:solidFill>
                  <a:srgbClr val="57FFDB"/>
                </a:solidFill>
                <a:latin typeface="Arial"/>
                <a:cs typeface="Arial"/>
              </a:rPr>
              <a:t>O</a:t>
            </a:r>
            <a:r>
              <a:rPr sz="3150" spc="565" dirty="0">
                <a:solidFill>
                  <a:srgbClr val="57FFDB"/>
                </a:solidFill>
                <a:latin typeface="Arial"/>
                <a:cs typeface="Arial"/>
              </a:rPr>
              <a:t>v</a:t>
            </a:r>
            <a:r>
              <a:rPr sz="3150" spc="145" dirty="0">
                <a:solidFill>
                  <a:srgbClr val="57FFDB"/>
                </a:solidFill>
                <a:latin typeface="Arial"/>
                <a:cs typeface="Arial"/>
              </a:rPr>
              <a:t>e</a:t>
            </a:r>
            <a:r>
              <a:rPr sz="3150" spc="685" dirty="0">
                <a:solidFill>
                  <a:srgbClr val="57FFDB"/>
                </a:solidFill>
                <a:latin typeface="Arial"/>
                <a:cs typeface="Arial"/>
              </a:rPr>
              <a:t>r</a:t>
            </a:r>
            <a:r>
              <a:rPr sz="3150" spc="565" dirty="0">
                <a:solidFill>
                  <a:srgbClr val="57FFDB"/>
                </a:solidFill>
                <a:latin typeface="Arial"/>
                <a:cs typeface="Arial"/>
              </a:rPr>
              <a:t>v</a:t>
            </a:r>
            <a:r>
              <a:rPr sz="3150" spc="455" dirty="0">
                <a:solidFill>
                  <a:srgbClr val="57FFDB"/>
                </a:solidFill>
                <a:latin typeface="Arial"/>
                <a:cs typeface="Arial"/>
              </a:rPr>
              <a:t>i</a:t>
            </a:r>
            <a:r>
              <a:rPr sz="3150" spc="145" dirty="0">
                <a:solidFill>
                  <a:srgbClr val="57FFDB"/>
                </a:solidFill>
                <a:latin typeface="Arial"/>
                <a:cs typeface="Arial"/>
              </a:rPr>
              <a:t>e</a:t>
            </a:r>
            <a:r>
              <a:rPr sz="3150" spc="980" dirty="0">
                <a:solidFill>
                  <a:srgbClr val="57FFDB"/>
                </a:solidFill>
                <a:latin typeface="Arial"/>
                <a:cs typeface="Arial"/>
              </a:rPr>
              <a:t>w</a:t>
            </a:r>
            <a:endParaRPr sz="3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09314" y="8701302"/>
            <a:ext cx="1429385" cy="50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1025" dirty="0">
                <a:solidFill>
                  <a:srgbClr val="57FFDB"/>
                </a:solidFill>
                <a:latin typeface="Arial"/>
                <a:cs typeface="Arial"/>
              </a:rPr>
              <a:t>M</a:t>
            </a:r>
            <a:r>
              <a:rPr sz="3150" spc="275" dirty="0">
                <a:solidFill>
                  <a:srgbClr val="57FFDB"/>
                </a:solidFill>
                <a:latin typeface="Arial"/>
                <a:cs typeface="Arial"/>
              </a:rPr>
              <a:t>o</a:t>
            </a:r>
            <a:r>
              <a:rPr sz="3150" spc="420" dirty="0">
                <a:solidFill>
                  <a:srgbClr val="57FFDB"/>
                </a:solidFill>
                <a:latin typeface="Arial"/>
                <a:cs typeface="Arial"/>
              </a:rPr>
              <a:t>d</a:t>
            </a:r>
            <a:r>
              <a:rPr sz="3150" spc="145" dirty="0">
                <a:solidFill>
                  <a:srgbClr val="57FFDB"/>
                </a:solidFill>
                <a:latin typeface="Arial"/>
                <a:cs typeface="Arial"/>
              </a:rPr>
              <a:t>e</a:t>
            </a:r>
            <a:r>
              <a:rPr sz="3150" spc="590" dirty="0">
                <a:solidFill>
                  <a:srgbClr val="57FFDB"/>
                </a:solidFill>
                <a:latin typeface="Arial"/>
                <a:cs typeface="Arial"/>
              </a:rPr>
              <a:t>l</a:t>
            </a:r>
            <a:endParaRPr sz="31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675995" y="378145"/>
            <a:ext cx="624268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solidFill>
                  <a:srgbClr val="00C2CB"/>
                </a:solidFill>
              </a:rPr>
              <a:t>CONTENTS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2074" y="1484358"/>
            <a:ext cx="101238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565" dirty="0">
                <a:solidFill>
                  <a:srgbClr val="CB6BE6"/>
                </a:solidFill>
                <a:latin typeface="cwTeXHeiBold"/>
                <a:cs typeface="cwTeXHeiBold"/>
              </a:rPr>
              <a:t>Problem</a:t>
            </a:r>
            <a:r>
              <a:rPr b="0" spc="-960" dirty="0">
                <a:solidFill>
                  <a:srgbClr val="CB6BE6"/>
                </a:solidFill>
                <a:latin typeface="cwTeXHeiBold"/>
                <a:cs typeface="cwTeXHeiBold"/>
              </a:rPr>
              <a:t> </a:t>
            </a:r>
            <a:r>
              <a:rPr b="0" spc="405" dirty="0">
                <a:solidFill>
                  <a:srgbClr val="CB6BE6"/>
                </a:solidFill>
                <a:latin typeface="cwTeXHeiBold"/>
                <a:cs typeface="cwTeXHeiBold"/>
              </a:rPr>
              <a:t>Statement</a:t>
            </a:r>
          </a:p>
        </p:txBody>
      </p:sp>
      <p:sp>
        <p:nvSpPr>
          <p:cNvPr id="3" name="object 3"/>
          <p:cNvSpPr/>
          <p:nvPr/>
        </p:nvSpPr>
        <p:spPr>
          <a:xfrm>
            <a:off x="6853664" y="0"/>
            <a:ext cx="11434213" cy="10297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3502836"/>
            <a:ext cx="16224250" cy="318897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788670" indent="-744855">
              <a:lnSpc>
                <a:spcPct val="100000"/>
              </a:lnSpc>
              <a:spcBef>
                <a:spcPts val="1135"/>
              </a:spcBef>
              <a:buAutoNum type="arabicParenR"/>
              <a:tabLst>
                <a:tab pos="789305" algn="l"/>
              </a:tabLst>
            </a:pPr>
            <a:r>
              <a:rPr sz="5200" spc="-65" dirty="0">
                <a:solidFill>
                  <a:srgbClr val="FFFFFF"/>
                </a:solidFill>
                <a:latin typeface="Noto Sans"/>
                <a:cs typeface="Noto Sans"/>
              </a:rPr>
              <a:t>Enabling </a:t>
            </a:r>
            <a:r>
              <a:rPr sz="5200" spc="-30" dirty="0">
                <a:solidFill>
                  <a:srgbClr val="FFFFFF"/>
                </a:solidFill>
                <a:latin typeface="Noto Sans"/>
                <a:cs typeface="Noto Sans"/>
              </a:rPr>
              <a:t>a patient-centered information</a:t>
            </a:r>
            <a:r>
              <a:rPr sz="5200" spc="15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5200" spc="-70" dirty="0">
                <a:solidFill>
                  <a:srgbClr val="FFFFFF"/>
                </a:solidFill>
                <a:latin typeface="Noto Sans"/>
                <a:cs typeface="Noto Sans"/>
              </a:rPr>
              <a:t>exchange</a:t>
            </a:r>
            <a:endParaRPr sz="5200">
              <a:latin typeface="Noto Sans"/>
              <a:cs typeface="Noto Sans"/>
            </a:endParaRPr>
          </a:p>
          <a:p>
            <a:pPr marL="6951345">
              <a:lnSpc>
                <a:spcPct val="100000"/>
              </a:lnSpc>
              <a:spcBef>
                <a:spcPts val="1035"/>
              </a:spcBef>
            </a:pPr>
            <a:r>
              <a:rPr sz="5200" spc="-30" dirty="0">
                <a:solidFill>
                  <a:srgbClr val="FFFFFF"/>
                </a:solidFill>
                <a:latin typeface="Noto Sans"/>
                <a:cs typeface="Noto Sans"/>
              </a:rPr>
              <a:t>system</a:t>
            </a:r>
            <a:endParaRPr sz="5200">
              <a:latin typeface="Noto Sans"/>
              <a:cs typeface="Noto Sans"/>
            </a:endParaRPr>
          </a:p>
          <a:p>
            <a:pPr marL="756920" indent="-744855">
              <a:lnSpc>
                <a:spcPct val="100000"/>
              </a:lnSpc>
              <a:spcBef>
                <a:spcPts val="4115"/>
              </a:spcBef>
              <a:buAutoNum type="arabicParenR" startAt="2"/>
              <a:tabLst>
                <a:tab pos="757555" algn="l"/>
                <a:tab pos="3619500" algn="l"/>
              </a:tabLst>
            </a:pPr>
            <a:r>
              <a:rPr sz="5200" spc="-25" dirty="0">
                <a:solidFill>
                  <a:srgbClr val="FFFFFF"/>
                </a:solidFill>
                <a:latin typeface="Noto Sans"/>
                <a:cs typeface="Noto Sans"/>
              </a:rPr>
              <a:t>Personal	medical</a:t>
            </a:r>
            <a:r>
              <a:rPr sz="5200" spc="-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5200" spc="-30" dirty="0">
                <a:solidFill>
                  <a:srgbClr val="FFFFFF"/>
                </a:solidFill>
                <a:latin typeface="Noto Sans"/>
                <a:cs typeface="Noto Sans"/>
              </a:rPr>
              <a:t>assistant.</a:t>
            </a:r>
            <a:endParaRPr sz="5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715" y="939800"/>
            <a:ext cx="49085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CB6BE6"/>
                </a:solidFill>
              </a:rPr>
              <a:t>Solution</a:t>
            </a:r>
            <a:r>
              <a:rPr spc="785" dirty="0">
                <a:solidFill>
                  <a:srgbClr val="CB6BE6"/>
                </a:solidFill>
              </a:rPr>
              <a:t> </a:t>
            </a:r>
            <a:r>
              <a:rPr spc="-1280" dirty="0">
                <a:solidFill>
                  <a:srgbClr val="CB6BE6"/>
                </a:solidFill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942957"/>
            <a:ext cx="16254730" cy="447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1600"/>
              </a:lnSpc>
              <a:spcBef>
                <a:spcPts val="95"/>
              </a:spcBef>
            </a:pPr>
            <a:r>
              <a:rPr sz="4800" spc="-434" dirty="0">
                <a:solidFill>
                  <a:srgbClr val="D9D9D9"/>
                </a:solidFill>
                <a:latin typeface="Arial"/>
                <a:cs typeface="Arial"/>
              </a:rPr>
              <a:t>The </a:t>
            </a:r>
            <a:r>
              <a:rPr sz="4800" spc="-290" dirty="0">
                <a:solidFill>
                  <a:srgbClr val="D9D9D9"/>
                </a:solidFill>
                <a:latin typeface="Arial"/>
                <a:cs typeface="Arial"/>
              </a:rPr>
              <a:t>possible </a:t>
            </a:r>
            <a:r>
              <a:rPr sz="4800" spc="-245" dirty="0">
                <a:solidFill>
                  <a:srgbClr val="D9D9D9"/>
                </a:solidFill>
                <a:latin typeface="Arial"/>
                <a:cs typeface="Arial"/>
              </a:rPr>
              <a:t>solution </a:t>
            </a:r>
            <a:r>
              <a:rPr sz="4800" spc="125" dirty="0">
                <a:solidFill>
                  <a:srgbClr val="D9D9D9"/>
                </a:solidFill>
                <a:latin typeface="Arial"/>
                <a:cs typeface="Arial"/>
              </a:rPr>
              <a:t>for </a:t>
            </a:r>
            <a:r>
              <a:rPr sz="4800" spc="-185" dirty="0">
                <a:solidFill>
                  <a:srgbClr val="D9D9D9"/>
                </a:solidFill>
                <a:latin typeface="Arial"/>
                <a:cs typeface="Arial"/>
              </a:rPr>
              <a:t>this </a:t>
            </a:r>
            <a:r>
              <a:rPr sz="4800" spc="-200" dirty="0">
                <a:solidFill>
                  <a:srgbClr val="D9D9D9"/>
                </a:solidFill>
                <a:latin typeface="Arial"/>
                <a:cs typeface="Arial"/>
              </a:rPr>
              <a:t>problem </a:t>
            </a:r>
            <a:r>
              <a:rPr sz="4800" spc="-385" dirty="0">
                <a:solidFill>
                  <a:srgbClr val="D9D9D9"/>
                </a:solidFill>
                <a:latin typeface="Arial"/>
                <a:cs typeface="Arial"/>
              </a:rPr>
              <a:t>is </a:t>
            </a:r>
            <a:r>
              <a:rPr sz="4800" spc="-135" dirty="0">
                <a:solidFill>
                  <a:srgbClr val="D9D9D9"/>
                </a:solidFill>
                <a:latin typeface="Arial"/>
                <a:cs typeface="Arial"/>
              </a:rPr>
              <a:t>a </a:t>
            </a:r>
            <a:r>
              <a:rPr sz="4800" spc="-195" dirty="0">
                <a:solidFill>
                  <a:srgbClr val="D9D9D9"/>
                </a:solidFill>
                <a:latin typeface="Arial"/>
                <a:cs typeface="Arial"/>
              </a:rPr>
              <a:t>hospital </a:t>
            </a:r>
            <a:r>
              <a:rPr sz="4800" spc="-220" dirty="0">
                <a:solidFill>
                  <a:srgbClr val="D9D9D9"/>
                </a:solidFill>
                <a:latin typeface="Arial"/>
                <a:cs typeface="Arial"/>
              </a:rPr>
              <a:t>management  </a:t>
            </a:r>
            <a:r>
              <a:rPr sz="4800" spc="-225" dirty="0">
                <a:solidFill>
                  <a:srgbClr val="D9D9D9"/>
                </a:solidFill>
                <a:latin typeface="Arial"/>
                <a:cs typeface="Arial"/>
              </a:rPr>
              <a:t>system </a:t>
            </a:r>
            <a:r>
              <a:rPr sz="4800" spc="90" dirty="0">
                <a:solidFill>
                  <a:srgbClr val="D9D9D9"/>
                </a:solidFill>
                <a:latin typeface="Arial"/>
                <a:cs typeface="Arial"/>
              </a:rPr>
              <a:t>that </a:t>
            </a:r>
            <a:r>
              <a:rPr sz="4800" spc="-335" dirty="0">
                <a:solidFill>
                  <a:srgbClr val="D9D9D9"/>
                </a:solidFill>
                <a:latin typeface="Arial"/>
                <a:cs typeface="Arial"/>
              </a:rPr>
              <a:t>keeps </a:t>
            </a:r>
            <a:r>
              <a:rPr sz="4800" spc="-135" dirty="0">
                <a:solidFill>
                  <a:srgbClr val="D9D9D9"/>
                </a:solidFill>
                <a:latin typeface="Arial"/>
                <a:cs typeface="Arial"/>
              </a:rPr>
              <a:t>a </a:t>
            </a:r>
            <a:r>
              <a:rPr sz="4800" spc="-60" dirty="0">
                <a:solidFill>
                  <a:srgbClr val="D9D9D9"/>
                </a:solidFill>
                <a:latin typeface="Arial"/>
                <a:cs typeface="Arial"/>
              </a:rPr>
              <a:t>record </a:t>
            </a:r>
            <a:r>
              <a:rPr sz="4800" spc="110" dirty="0">
                <a:solidFill>
                  <a:srgbClr val="D9D9D9"/>
                </a:solidFill>
                <a:latin typeface="Arial"/>
                <a:cs typeface="Arial"/>
              </a:rPr>
              <a:t>of </a:t>
            </a:r>
            <a:r>
              <a:rPr sz="4800" spc="-75" dirty="0">
                <a:solidFill>
                  <a:srgbClr val="D9D9D9"/>
                </a:solidFill>
                <a:latin typeface="Arial"/>
                <a:cs typeface="Arial"/>
              </a:rPr>
              <a:t>the </a:t>
            </a:r>
            <a:r>
              <a:rPr sz="4800" spc="-260" dirty="0">
                <a:solidFill>
                  <a:srgbClr val="D9D9D9"/>
                </a:solidFill>
                <a:latin typeface="Arial"/>
                <a:cs typeface="Arial"/>
              </a:rPr>
              <a:t>number </a:t>
            </a:r>
            <a:r>
              <a:rPr sz="4800" spc="110" dirty="0">
                <a:solidFill>
                  <a:srgbClr val="D9D9D9"/>
                </a:solidFill>
                <a:latin typeface="Arial"/>
                <a:cs typeface="Arial"/>
              </a:rPr>
              <a:t>of </a:t>
            </a:r>
            <a:r>
              <a:rPr sz="4800" spc="-130" dirty="0">
                <a:solidFill>
                  <a:srgbClr val="D9D9D9"/>
                </a:solidFill>
                <a:latin typeface="Arial"/>
                <a:cs typeface="Arial"/>
              </a:rPr>
              <a:t>patients</a:t>
            </a:r>
            <a:r>
              <a:rPr sz="4650" spc="-130" dirty="0">
                <a:solidFill>
                  <a:srgbClr val="D9D9D9"/>
                </a:solidFill>
                <a:latin typeface="Arial"/>
                <a:cs typeface="Arial"/>
              </a:rPr>
              <a:t>, </a:t>
            </a:r>
            <a:r>
              <a:rPr sz="4800" spc="-229" dirty="0">
                <a:solidFill>
                  <a:srgbClr val="D9D9D9"/>
                </a:solidFill>
                <a:latin typeface="Arial"/>
                <a:cs typeface="Arial"/>
              </a:rPr>
              <a:t>and </a:t>
            </a:r>
            <a:r>
              <a:rPr sz="4800" spc="-75" dirty="0">
                <a:solidFill>
                  <a:srgbClr val="D9D9D9"/>
                </a:solidFill>
                <a:latin typeface="Arial"/>
                <a:cs typeface="Arial"/>
              </a:rPr>
              <a:t>their  </a:t>
            </a:r>
            <a:r>
              <a:rPr sz="4800" spc="-245" dirty="0">
                <a:solidFill>
                  <a:srgbClr val="D9D9D9"/>
                </a:solidFill>
                <a:latin typeface="Arial"/>
                <a:cs typeface="Arial"/>
              </a:rPr>
              <a:t>medical </a:t>
            </a:r>
            <a:r>
              <a:rPr sz="4800" spc="-225" dirty="0">
                <a:solidFill>
                  <a:srgbClr val="D9D9D9"/>
                </a:solidFill>
                <a:latin typeface="Arial"/>
                <a:cs typeface="Arial"/>
              </a:rPr>
              <a:t>histories</a:t>
            </a:r>
            <a:r>
              <a:rPr sz="4650" spc="-225" dirty="0">
                <a:solidFill>
                  <a:srgbClr val="D9D9D9"/>
                </a:solidFill>
                <a:latin typeface="Arial"/>
                <a:cs typeface="Arial"/>
              </a:rPr>
              <a:t>, </a:t>
            </a:r>
            <a:r>
              <a:rPr sz="4800" spc="10" dirty="0">
                <a:solidFill>
                  <a:srgbClr val="D9D9D9"/>
                </a:solidFill>
                <a:latin typeface="Arial"/>
                <a:cs typeface="Arial"/>
              </a:rPr>
              <a:t>contact </a:t>
            </a:r>
            <a:r>
              <a:rPr sz="4800" spc="-185" dirty="0">
                <a:solidFill>
                  <a:srgbClr val="D9D9D9"/>
                </a:solidFill>
                <a:latin typeface="Arial"/>
                <a:cs typeface="Arial"/>
              </a:rPr>
              <a:t>info</a:t>
            </a:r>
            <a:r>
              <a:rPr sz="4650" spc="-185" dirty="0">
                <a:solidFill>
                  <a:srgbClr val="D9D9D9"/>
                </a:solidFill>
                <a:latin typeface="Arial"/>
                <a:cs typeface="Arial"/>
              </a:rPr>
              <a:t>, </a:t>
            </a:r>
            <a:r>
              <a:rPr sz="4800" spc="-95" dirty="0">
                <a:solidFill>
                  <a:srgbClr val="D9D9D9"/>
                </a:solidFill>
                <a:latin typeface="Arial"/>
                <a:cs typeface="Arial"/>
              </a:rPr>
              <a:t>etc</a:t>
            </a:r>
            <a:r>
              <a:rPr sz="4650" spc="-95" dirty="0">
                <a:solidFill>
                  <a:srgbClr val="D9D9D9"/>
                </a:solidFill>
                <a:latin typeface="Arial"/>
                <a:cs typeface="Arial"/>
              </a:rPr>
              <a:t>. </a:t>
            </a:r>
            <a:r>
              <a:rPr sz="4800" spc="-190" dirty="0">
                <a:solidFill>
                  <a:srgbClr val="D9D9D9"/>
                </a:solidFill>
                <a:latin typeface="Arial"/>
                <a:cs typeface="Arial"/>
              </a:rPr>
              <a:t>With </a:t>
            </a:r>
            <a:r>
              <a:rPr sz="4800" spc="-75" dirty="0">
                <a:solidFill>
                  <a:srgbClr val="D9D9D9"/>
                </a:solidFill>
                <a:latin typeface="Arial"/>
                <a:cs typeface="Arial"/>
              </a:rPr>
              <a:t>the </a:t>
            </a:r>
            <a:r>
              <a:rPr sz="4800" spc="-295" dirty="0">
                <a:solidFill>
                  <a:srgbClr val="D9D9D9"/>
                </a:solidFill>
                <a:latin typeface="Arial"/>
                <a:cs typeface="Arial"/>
              </a:rPr>
              <a:t>help </a:t>
            </a:r>
            <a:r>
              <a:rPr sz="4800" spc="110" dirty="0">
                <a:solidFill>
                  <a:srgbClr val="D9D9D9"/>
                </a:solidFill>
                <a:latin typeface="Arial"/>
                <a:cs typeface="Arial"/>
              </a:rPr>
              <a:t>of </a:t>
            </a:r>
            <a:r>
              <a:rPr sz="4800" spc="-345" dirty="0">
                <a:solidFill>
                  <a:srgbClr val="D9D9D9"/>
                </a:solidFill>
                <a:latin typeface="Arial"/>
                <a:cs typeface="Arial"/>
              </a:rPr>
              <a:t>such </a:t>
            </a:r>
            <a:r>
              <a:rPr sz="4800" spc="-285" dirty="0">
                <a:solidFill>
                  <a:srgbClr val="D9D9D9"/>
                </a:solidFill>
                <a:latin typeface="Arial"/>
                <a:cs typeface="Arial"/>
              </a:rPr>
              <a:t>an  </a:t>
            </a:r>
            <a:r>
              <a:rPr sz="4800" spc="-80" dirty="0">
                <a:solidFill>
                  <a:srgbClr val="D9D9D9"/>
                </a:solidFill>
                <a:latin typeface="Arial"/>
                <a:cs typeface="Arial"/>
              </a:rPr>
              <a:t>interface</a:t>
            </a:r>
            <a:r>
              <a:rPr sz="4650" spc="-80" dirty="0">
                <a:solidFill>
                  <a:srgbClr val="D9D9D9"/>
                </a:solidFill>
                <a:latin typeface="Arial"/>
                <a:cs typeface="Arial"/>
              </a:rPr>
              <a:t>, </a:t>
            </a:r>
            <a:r>
              <a:rPr sz="4800" spc="-65" dirty="0">
                <a:solidFill>
                  <a:srgbClr val="D9D9D9"/>
                </a:solidFill>
                <a:latin typeface="Arial"/>
                <a:cs typeface="Arial"/>
              </a:rPr>
              <a:t>doctors </a:t>
            </a:r>
            <a:r>
              <a:rPr sz="4800" spc="-204" dirty="0">
                <a:solidFill>
                  <a:srgbClr val="D9D9D9"/>
                </a:solidFill>
                <a:latin typeface="Arial"/>
                <a:cs typeface="Arial"/>
              </a:rPr>
              <a:t>can </a:t>
            </a:r>
            <a:r>
              <a:rPr sz="4800" spc="-235" dirty="0">
                <a:solidFill>
                  <a:srgbClr val="D9D9D9"/>
                </a:solidFill>
                <a:latin typeface="Arial"/>
                <a:cs typeface="Arial"/>
              </a:rPr>
              <a:t>access </a:t>
            </a:r>
            <a:r>
              <a:rPr sz="4800" spc="-245" dirty="0">
                <a:solidFill>
                  <a:srgbClr val="D9D9D9"/>
                </a:solidFill>
                <a:latin typeface="Arial"/>
                <a:cs typeface="Arial"/>
              </a:rPr>
              <a:t>medical </a:t>
            </a:r>
            <a:r>
              <a:rPr sz="4800" spc="-204" dirty="0">
                <a:solidFill>
                  <a:srgbClr val="D9D9D9"/>
                </a:solidFill>
                <a:latin typeface="Arial"/>
                <a:cs typeface="Arial"/>
              </a:rPr>
              <a:t>histories </a:t>
            </a:r>
            <a:r>
              <a:rPr sz="4800" spc="-229" dirty="0">
                <a:solidFill>
                  <a:srgbClr val="D9D9D9"/>
                </a:solidFill>
                <a:latin typeface="Arial"/>
                <a:cs typeface="Arial"/>
              </a:rPr>
              <a:t>and </a:t>
            </a:r>
            <a:r>
              <a:rPr sz="4800" spc="-60" dirty="0">
                <a:solidFill>
                  <a:srgbClr val="D9D9D9"/>
                </a:solidFill>
                <a:latin typeface="Arial"/>
                <a:cs typeface="Arial"/>
              </a:rPr>
              <a:t>past </a:t>
            </a:r>
            <a:r>
              <a:rPr sz="4800" spc="-40" dirty="0">
                <a:solidFill>
                  <a:srgbClr val="D9D9D9"/>
                </a:solidFill>
                <a:latin typeface="Arial"/>
                <a:cs typeface="Arial"/>
              </a:rPr>
              <a:t>reports  </a:t>
            </a:r>
            <a:r>
              <a:rPr sz="4800" spc="-325" dirty="0">
                <a:solidFill>
                  <a:srgbClr val="D9D9D9"/>
                </a:solidFill>
                <a:latin typeface="Arial"/>
                <a:cs typeface="Arial"/>
              </a:rPr>
              <a:t>easily</a:t>
            </a:r>
            <a:r>
              <a:rPr sz="4650" spc="-325" dirty="0">
                <a:solidFill>
                  <a:srgbClr val="D9D9D9"/>
                </a:solidFill>
                <a:latin typeface="Arial"/>
                <a:cs typeface="Arial"/>
              </a:rPr>
              <a:t>. </a:t>
            </a:r>
            <a:r>
              <a:rPr sz="4800" spc="-30" dirty="0">
                <a:solidFill>
                  <a:srgbClr val="D9D9D9"/>
                </a:solidFill>
                <a:latin typeface="Arial"/>
                <a:cs typeface="Arial"/>
              </a:rPr>
              <a:t>It </a:t>
            </a:r>
            <a:r>
              <a:rPr sz="4800" spc="-325" dirty="0">
                <a:solidFill>
                  <a:srgbClr val="D9D9D9"/>
                </a:solidFill>
                <a:latin typeface="Arial"/>
                <a:cs typeface="Arial"/>
              </a:rPr>
              <a:t>saves </a:t>
            </a:r>
            <a:r>
              <a:rPr sz="4800" spc="-190" dirty="0">
                <a:solidFill>
                  <a:srgbClr val="D9D9D9"/>
                </a:solidFill>
                <a:latin typeface="Arial"/>
                <a:cs typeface="Arial"/>
              </a:rPr>
              <a:t>time</a:t>
            </a:r>
            <a:r>
              <a:rPr sz="4650" spc="-190" dirty="0">
                <a:solidFill>
                  <a:srgbClr val="D9D9D9"/>
                </a:solidFill>
                <a:latin typeface="Arial"/>
                <a:cs typeface="Arial"/>
              </a:rPr>
              <a:t>, </a:t>
            </a:r>
            <a:r>
              <a:rPr sz="4800" spc="-229" dirty="0">
                <a:solidFill>
                  <a:srgbClr val="D9D9D9"/>
                </a:solidFill>
                <a:latin typeface="Arial"/>
                <a:cs typeface="Arial"/>
              </a:rPr>
              <a:t>and </a:t>
            </a:r>
            <a:r>
              <a:rPr sz="4800" spc="-385" dirty="0">
                <a:solidFill>
                  <a:srgbClr val="D9D9D9"/>
                </a:solidFill>
                <a:latin typeface="Arial"/>
                <a:cs typeface="Arial"/>
              </a:rPr>
              <a:t>is </a:t>
            </a:r>
            <a:r>
              <a:rPr sz="4800" spc="-260" dirty="0">
                <a:solidFill>
                  <a:srgbClr val="D9D9D9"/>
                </a:solidFill>
                <a:latin typeface="Arial"/>
                <a:cs typeface="Arial"/>
              </a:rPr>
              <a:t>easy </a:t>
            </a:r>
            <a:r>
              <a:rPr sz="4800" spc="130" dirty="0">
                <a:solidFill>
                  <a:srgbClr val="D9D9D9"/>
                </a:solidFill>
                <a:latin typeface="Arial"/>
                <a:cs typeface="Arial"/>
              </a:rPr>
              <a:t>to</a:t>
            </a:r>
            <a:r>
              <a:rPr sz="4800" spc="-38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4800" spc="-114" dirty="0">
                <a:solidFill>
                  <a:srgbClr val="D9D9D9"/>
                </a:solidFill>
                <a:latin typeface="Arial"/>
                <a:cs typeface="Arial"/>
              </a:rPr>
              <a:t>operate</a:t>
            </a:r>
            <a:r>
              <a:rPr sz="4650" spc="-114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endParaRPr sz="4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5817" y="254000"/>
            <a:ext cx="58356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30" dirty="0">
                <a:solidFill>
                  <a:srgbClr val="8B52FF"/>
                </a:solidFill>
              </a:rPr>
              <a:t>O</a:t>
            </a:r>
            <a:r>
              <a:rPr spc="-885" dirty="0">
                <a:solidFill>
                  <a:srgbClr val="8B52FF"/>
                </a:solidFill>
              </a:rPr>
              <a:t>V</a:t>
            </a:r>
            <a:r>
              <a:rPr spc="-640" dirty="0">
                <a:solidFill>
                  <a:srgbClr val="8B52FF"/>
                </a:solidFill>
              </a:rPr>
              <a:t>E</a:t>
            </a:r>
            <a:r>
              <a:rPr spc="-735" dirty="0">
                <a:solidFill>
                  <a:srgbClr val="8B52FF"/>
                </a:solidFill>
              </a:rPr>
              <a:t>R</a:t>
            </a:r>
            <a:r>
              <a:rPr spc="-885" dirty="0">
                <a:solidFill>
                  <a:srgbClr val="8B52FF"/>
                </a:solidFill>
              </a:rPr>
              <a:t>V</a:t>
            </a:r>
            <a:r>
              <a:rPr spc="-220" dirty="0">
                <a:solidFill>
                  <a:srgbClr val="8B52FF"/>
                </a:solidFill>
              </a:rPr>
              <a:t>I</a:t>
            </a:r>
            <a:r>
              <a:rPr spc="-640" dirty="0">
                <a:solidFill>
                  <a:srgbClr val="8B52FF"/>
                </a:solidFill>
              </a:rPr>
              <a:t>E</a:t>
            </a:r>
            <a:r>
              <a:rPr spc="-345" dirty="0">
                <a:solidFill>
                  <a:srgbClr val="8B52FF"/>
                </a:solidFill>
              </a:rPr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1929103" y="3972793"/>
            <a:ext cx="238125" cy="238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9103" y="4896718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29103" y="5820643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9103" y="6744568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103" y="7668493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9103" y="8592418"/>
            <a:ext cx="238125" cy="238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0914" y="2309476"/>
            <a:ext cx="14306550" cy="678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65" dirty="0">
                <a:solidFill>
                  <a:srgbClr val="7382C6"/>
                </a:solidFill>
                <a:latin typeface="Noto Sans"/>
                <a:cs typeface="Noto Sans"/>
              </a:rPr>
              <a:t>Advantages </a:t>
            </a:r>
            <a:r>
              <a:rPr sz="5200" spc="-20" dirty="0">
                <a:solidFill>
                  <a:srgbClr val="7382C6"/>
                </a:solidFill>
                <a:latin typeface="Noto Sans"/>
                <a:cs typeface="Noto Sans"/>
              </a:rPr>
              <a:t>of </a:t>
            </a:r>
            <a:r>
              <a:rPr sz="5200" spc="-30" dirty="0">
                <a:solidFill>
                  <a:srgbClr val="7382C6"/>
                </a:solidFill>
                <a:latin typeface="Noto Sans"/>
                <a:cs typeface="Noto Sans"/>
              </a:rPr>
              <a:t>a </a:t>
            </a:r>
            <a:r>
              <a:rPr sz="5200" spc="-25" dirty="0">
                <a:solidFill>
                  <a:srgbClr val="7382C6"/>
                </a:solidFill>
                <a:latin typeface="Noto Sans"/>
                <a:cs typeface="Noto Sans"/>
              </a:rPr>
              <a:t>Hospital </a:t>
            </a:r>
            <a:r>
              <a:rPr sz="5200" spc="-65" dirty="0">
                <a:solidFill>
                  <a:srgbClr val="7382C6"/>
                </a:solidFill>
                <a:latin typeface="Noto Sans"/>
                <a:cs typeface="Noto Sans"/>
              </a:rPr>
              <a:t>Management</a:t>
            </a:r>
            <a:r>
              <a:rPr sz="5200" spc="105" dirty="0">
                <a:solidFill>
                  <a:srgbClr val="7382C6"/>
                </a:solidFill>
                <a:latin typeface="Noto Sans"/>
                <a:cs typeface="Noto Sans"/>
              </a:rPr>
              <a:t> </a:t>
            </a:r>
            <a:r>
              <a:rPr sz="5200" spc="-25" dirty="0">
                <a:solidFill>
                  <a:srgbClr val="7382C6"/>
                </a:solidFill>
                <a:latin typeface="Noto Sans"/>
                <a:cs typeface="Noto Sans"/>
              </a:rPr>
              <a:t>System</a:t>
            </a:r>
            <a:endParaRPr sz="5200">
              <a:latin typeface="Noto Sans"/>
              <a:cs typeface="Noto Sans"/>
            </a:endParaRPr>
          </a:p>
          <a:p>
            <a:pPr marL="469900" marR="5389245">
              <a:lnSpc>
                <a:spcPct val="116599"/>
              </a:lnSpc>
              <a:spcBef>
                <a:spcPts val="3295"/>
              </a:spcBef>
            </a:pPr>
            <a:r>
              <a:rPr sz="5200" spc="-55" dirty="0">
                <a:solidFill>
                  <a:srgbClr val="A6A6A6"/>
                </a:solidFill>
                <a:latin typeface="Noto Sans"/>
                <a:cs typeface="Noto Sans"/>
              </a:rPr>
              <a:t>Processing </a:t>
            </a:r>
            <a:r>
              <a:rPr sz="5200" spc="-20" dirty="0">
                <a:solidFill>
                  <a:srgbClr val="A6A6A6"/>
                </a:solidFill>
                <a:latin typeface="Noto Sans"/>
                <a:cs typeface="Noto Sans"/>
              </a:rPr>
              <a:t>Speed </a:t>
            </a:r>
            <a:r>
              <a:rPr sz="5200" spc="-15" dirty="0">
                <a:solidFill>
                  <a:srgbClr val="A6A6A6"/>
                </a:solidFill>
                <a:latin typeface="Noto Sans"/>
                <a:cs typeface="Noto Sans"/>
              </a:rPr>
              <a:t>&amp; </a:t>
            </a:r>
            <a:r>
              <a:rPr sz="5200" spc="-25" dirty="0">
                <a:solidFill>
                  <a:srgbClr val="A6A6A6"/>
                </a:solidFill>
                <a:latin typeface="Noto Sans"/>
                <a:cs typeface="Noto Sans"/>
              </a:rPr>
              <a:t>Results  Cost-Effective</a:t>
            </a:r>
            <a:endParaRPr sz="5200">
              <a:latin typeface="Noto Sans"/>
              <a:cs typeface="Noto Sans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5200" spc="-25" dirty="0">
                <a:solidFill>
                  <a:srgbClr val="A6A6A6"/>
                </a:solidFill>
                <a:latin typeface="Noto Sans"/>
                <a:cs typeface="Noto Sans"/>
              </a:rPr>
              <a:t>Reduction in</a:t>
            </a:r>
            <a:r>
              <a:rPr sz="5200" spc="10" dirty="0">
                <a:solidFill>
                  <a:srgbClr val="A6A6A6"/>
                </a:solidFill>
                <a:latin typeface="Noto Sans"/>
                <a:cs typeface="Noto Sans"/>
              </a:rPr>
              <a:t> </a:t>
            </a:r>
            <a:r>
              <a:rPr sz="5200" spc="-20" dirty="0">
                <a:solidFill>
                  <a:srgbClr val="A6A6A6"/>
                </a:solidFill>
                <a:latin typeface="Noto Sans"/>
                <a:cs typeface="Noto Sans"/>
              </a:rPr>
              <a:t>Errors</a:t>
            </a:r>
            <a:endParaRPr sz="5200">
              <a:latin typeface="Noto Sans"/>
              <a:cs typeface="Noto Sans"/>
            </a:endParaRPr>
          </a:p>
          <a:p>
            <a:pPr marL="469900" marR="3782695">
              <a:lnSpc>
                <a:spcPct val="116599"/>
              </a:lnSpc>
            </a:pPr>
            <a:r>
              <a:rPr sz="5200" spc="-30" dirty="0">
                <a:solidFill>
                  <a:srgbClr val="A6A6A6"/>
                </a:solidFill>
                <a:latin typeface="Noto Sans"/>
                <a:cs typeface="Noto Sans"/>
              </a:rPr>
              <a:t>Data Security </a:t>
            </a:r>
            <a:r>
              <a:rPr sz="5200" spc="-15" dirty="0">
                <a:solidFill>
                  <a:srgbClr val="A6A6A6"/>
                </a:solidFill>
                <a:latin typeface="Noto Sans"/>
                <a:cs typeface="Noto Sans"/>
              </a:rPr>
              <a:t>&amp; </a:t>
            </a:r>
            <a:r>
              <a:rPr sz="5200" spc="-65" dirty="0">
                <a:solidFill>
                  <a:srgbClr val="A6A6A6"/>
                </a:solidFill>
                <a:latin typeface="Noto Sans"/>
                <a:cs typeface="Noto Sans"/>
              </a:rPr>
              <a:t>Retrieving </a:t>
            </a:r>
            <a:r>
              <a:rPr sz="5200" spc="-30" dirty="0">
                <a:solidFill>
                  <a:srgbClr val="A6A6A6"/>
                </a:solidFill>
                <a:latin typeface="Noto Sans"/>
                <a:cs typeface="Noto Sans"/>
              </a:rPr>
              <a:t>Ability  </a:t>
            </a:r>
            <a:r>
              <a:rPr sz="5200" spc="-60" dirty="0">
                <a:solidFill>
                  <a:srgbClr val="A6A6A6"/>
                </a:solidFill>
                <a:latin typeface="Noto Sans"/>
                <a:cs typeface="Noto Sans"/>
              </a:rPr>
              <a:t>Improved </a:t>
            </a:r>
            <a:r>
              <a:rPr sz="5200" spc="-30" dirty="0">
                <a:solidFill>
                  <a:srgbClr val="A6A6A6"/>
                </a:solidFill>
                <a:latin typeface="Noto Sans"/>
                <a:cs typeface="Noto Sans"/>
              </a:rPr>
              <a:t>Patient</a:t>
            </a:r>
            <a:r>
              <a:rPr sz="5200" spc="40" dirty="0">
                <a:solidFill>
                  <a:srgbClr val="A6A6A6"/>
                </a:solidFill>
                <a:latin typeface="Noto Sans"/>
                <a:cs typeface="Noto Sans"/>
              </a:rPr>
              <a:t> </a:t>
            </a:r>
            <a:r>
              <a:rPr sz="5200" spc="-25" dirty="0">
                <a:solidFill>
                  <a:srgbClr val="A6A6A6"/>
                </a:solidFill>
                <a:latin typeface="Noto Sans"/>
                <a:cs typeface="Noto Sans"/>
              </a:rPr>
              <a:t>Care</a:t>
            </a:r>
            <a:endParaRPr sz="5200">
              <a:latin typeface="Noto Sans"/>
              <a:cs typeface="Noto Sans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5200" spc="-30" dirty="0">
                <a:solidFill>
                  <a:srgbClr val="A6A6A6"/>
                </a:solidFill>
                <a:latin typeface="Noto Sans"/>
                <a:cs typeface="Noto Sans"/>
              </a:rPr>
              <a:t>Quality </a:t>
            </a:r>
            <a:r>
              <a:rPr sz="5200" spc="-15" dirty="0">
                <a:solidFill>
                  <a:srgbClr val="A6A6A6"/>
                </a:solidFill>
                <a:latin typeface="Noto Sans"/>
                <a:cs typeface="Noto Sans"/>
              </a:rPr>
              <a:t>&amp;</a:t>
            </a:r>
            <a:r>
              <a:rPr sz="5200" spc="15" dirty="0">
                <a:solidFill>
                  <a:srgbClr val="A6A6A6"/>
                </a:solidFill>
                <a:latin typeface="Noto Sans"/>
                <a:cs typeface="Noto Sans"/>
              </a:rPr>
              <a:t> </a:t>
            </a:r>
            <a:r>
              <a:rPr sz="5200" spc="-25" dirty="0">
                <a:solidFill>
                  <a:srgbClr val="A6A6A6"/>
                </a:solidFill>
                <a:latin typeface="Noto Sans"/>
                <a:cs typeface="Noto Sans"/>
              </a:rPr>
              <a:t>Compliance</a:t>
            </a:r>
            <a:endParaRPr sz="5200">
              <a:latin typeface="Noto Sans"/>
              <a:cs typeface="Noto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25762" y="0"/>
            <a:ext cx="11562198" cy="102969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2673" y="1527027"/>
            <a:ext cx="41001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Model</a:t>
            </a:r>
            <a:r>
              <a:rPr spc="50" dirty="0"/>
              <a:t> </a:t>
            </a:r>
            <a:r>
              <a:rPr spc="-560"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1600200" y="4089287"/>
            <a:ext cx="133350" cy="133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0" y="5575187"/>
            <a:ext cx="133350" cy="13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7804038"/>
            <a:ext cx="133350" cy="13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2660" y="3636395"/>
            <a:ext cx="15349219" cy="448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30" algn="just">
              <a:lnSpc>
                <a:spcPct val="120400"/>
              </a:lnSpc>
              <a:spcBef>
                <a:spcPts val="100"/>
              </a:spcBef>
            </a:pPr>
            <a:r>
              <a:rPr sz="4050" spc="-190" dirty="0">
                <a:solidFill>
                  <a:srgbClr val="A6A6A6"/>
                </a:solidFill>
                <a:latin typeface="Arial"/>
                <a:cs typeface="Arial"/>
              </a:rPr>
              <a:t>Our </a:t>
            </a:r>
            <a:r>
              <a:rPr sz="4050" spc="-250" dirty="0">
                <a:solidFill>
                  <a:srgbClr val="A6A6A6"/>
                </a:solidFill>
                <a:latin typeface="Arial"/>
                <a:cs typeface="Arial"/>
              </a:rPr>
              <a:t>model </a:t>
            </a:r>
            <a:r>
              <a:rPr sz="4050" spc="-5" dirty="0">
                <a:solidFill>
                  <a:srgbClr val="A6A6A6"/>
                </a:solidFill>
                <a:latin typeface="Arial"/>
                <a:cs typeface="Arial"/>
              </a:rPr>
              <a:t>starts </a:t>
            </a:r>
            <a:r>
              <a:rPr sz="4050" spc="-105" dirty="0">
                <a:solidFill>
                  <a:srgbClr val="A6A6A6"/>
                </a:solidFill>
                <a:latin typeface="Arial"/>
                <a:cs typeface="Arial"/>
              </a:rPr>
              <a:t>with </a:t>
            </a:r>
            <a:r>
              <a:rPr sz="4050" spc="-125" dirty="0">
                <a:solidFill>
                  <a:srgbClr val="A6A6A6"/>
                </a:solidFill>
                <a:latin typeface="Arial"/>
                <a:cs typeface="Arial"/>
              </a:rPr>
              <a:t>a </a:t>
            </a:r>
            <a:r>
              <a:rPr sz="4050" spc="-250" dirty="0">
                <a:solidFill>
                  <a:srgbClr val="A6A6A6"/>
                </a:solidFill>
                <a:latin typeface="Arial"/>
                <a:cs typeface="Arial"/>
              </a:rPr>
              <a:t>login </a:t>
            </a:r>
            <a:r>
              <a:rPr sz="4050" spc="-140" dirty="0">
                <a:solidFill>
                  <a:srgbClr val="A6A6A6"/>
                </a:solidFill>
                <a:latin typeface="Arial"/>
                <a:cs typeface="Arial"/>
              </a:rPr>
              <a:t>page </a:t>
            </a:r>
            <a:r>
              <a:rPr sz="4050" spc="70" dirty="0">
                <a:solidFill>
                  <a:srgbClr val="A6A6A6"/>
                </a:solidFill>
                <a:latin typeface="Arial"/>
                <a:cs typeface="Arial"/>
              </a:rPr>
              <a:t>that </a:t>
            </a:r>
            <a:r>
              <a:rPr sz="4050" spc="-185" dirty="0">
                <a:solidFill>
                  <a:srgbClr val="A6A6A6"/>
                </a:solidFill>
                <a:latin typeface="Arial"/>
                <a:cs typeface="Arial"/>
              </a:rPr>
              <a:t>can </a:t>
            </a:r>
            <a:r>
              <a:rPr sz="4050" spc="-260" dirty="0">
                <a:solidFill>
                  <a:srgbClr val="A6A6A6"/>
                </a:solidFill>
                <a:latin typeface="Arial"/>
                <a:cs typeface="Arial"/>
              </a:rPr>
              <a:t>only </a:t>
            </a:r>
            <a:r>
              <a:rPr sz="4050" spc="-170" dirty="0">
                <a:solidFill>
                  <a:srgbClr val="A6A6A6"/>
                </a:solidFill>
                <a:latin typeface="Arial"/>
                <a:cs typeface="Arial"/>
              </a:rPr>
              <a:t>be </a:t>
            </a:r>
            <a:r>
              <a:rPr sz="4050" spc="-200" dirty="0">
                <a:solidFill>
                  <a:srgbClr val="A6A6A6"/>
                </a:solidFill>
                <a:latin typeface="Arial"/>
                <a:cs typeface="Arial"/>
              </a:rPr>
              <a:t>accessed </a:t>
            </a:r>
            <a:r>
              <a:rPr sz="4050" spc="-140" dirty="0">
                <a:solidFill>
                  <a:srgbClr val="A6A6A6"/>
                </a:solidFill>
                <a:latin typeface="Arial"/>
                <a:cs typeface="Arial"/>
              </a:rPr>
              <a:t>by </a:t>
            </a:r>
            <a:r>
              <a:rPr sz="4050" spc="-125" dirty="0">
                <a:solidFill>
                  <a:srgbClr val="A6A6A6"/>
                </a:solidFill>
                <a:latin typeface="Arial"/>
                <a:cs typeface="Arial"/>
              </a:rPr>
              <a:t>specific  </a:t>
            </a:r>
            <a:r>
              <a:rPr sz="4050" spc="-254" dirty="0">
                <a:solidFill>
                  <a:srgbClr val="A6A6A6"/>
                </a:solidFill>
                <a:latin typeface="Arial"/>
                <a:cs typeface="Arial"/>
              </a:rPr>
              <a:t>users </a:t>
            </a:r>
            <a:r>
              <a:rPr sz="4050" spc="-160" dirty="0">
                <a:solidFill>
                  <a:srgbClr val="A6A6A6"/>
                </a:solidFill>
                <a:latin typeface="Arial"/>
                <a:cs typeface="Arial"/>
              </a:rPr>
              <a:t>this </a:t>
            </a:r>
            <a:r>
              <a:rPr sz="4050" spc="-270" dirty="0">
                <a:solidFill>
                  <a:srgbClr val="A6A6A6"/>
                </a:solidFill>
                <a:latin typeface="Arial"/>
                <a:cs typeface="Arial"/>
              </a:rPr>
              <a:t>ensures </a:t>
            </a:r>
            <a:r>
              <a:rPr sz="4050" spc="5" dirty="0">
                <a:solidFill>
                  <a:srgbClr val="A6A6A6"/>
                </a:solidFill>
                <a:latin typeface="Arial"/>
                <a:cs typeface="Arial"/>
              </a:rPr>
              <a:t>data</a:t>
            </a:r>
            <a:r>
              <a:rPr sz="4050" spc="-254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4050" spc="-160" dirty="0">
                <a:solidFill>
                  <a:srgbClr val="A6A6A6"/>
                </a:solidFill>
                <a:latin typeface="Arial"/>
                <a:cs typeface="Arial"/>
              </a:rPr>
              <a:t>security</a:t>
            </a:r>
            <a:r>
              <a:rPr sz="3900" spc="-160" dirty="0">
                <a:solidFill>
                  <a:srgbClr val="A6A6A6"/>
                </a:solidFill>
                <a:latin typeface="Arial"/>
                <a:cs typeface="Arial"/>
              </a:rPr>
              <a:t>.</a:t>
            </a:r>
            <a:endParaRPr sz="3900">
              <a:latin typeface="Arial"/>
              <a:cs typeface="Arial"/>
            </a:endParaRPr>
          </a:p>
          <a:p>
            <a:pPr marL="12700" marR="5080" algn="just">
              <a:lnSpc>
                <a:spcPts val="5850"/>
              </a:lnSpc>
              <a:spcBef>
                <a:spcPts val="359"/>
              </a:spcBef>
            </a:pPr>
            <a:r>
              <a:rPr sz="4050" spc="35" dirty="0">
                <a:solidFill>
                  <a:srgbClr val="A6A6A6"/>
                </a:solidFill>
                <a:latin typeface="Arial"/>
                <a:cs typeface="Arial"/>
              </a:rPr>
              <a:t>After </a:t>
            </a:r>
            <a:r>
              <a:rPr sz="4050" spc="-204" dirty="0">
                <a:solidFill>
                  <a:srgbClr val="A6A6A6"/>
                </a:solidFill>
                <a:latin typeface="Arial"/>
                <a:cs typeface="Arial"/>
              </a:rPr>
              <a:t>logging </a:t>
            </a:r>
            <a:r>
              <a:rPr sz="4050" spc="-320" dirty="0">
                <a:solidFill>
                  <a:srgbClr val="A6A6A6"/>
                </a:solidFill>
                <a:latin typeface="Arial"/>
                <a:cs typeface="Arial"/>
              </a:rPr>
              <a:t>in </a:t>
            </a:r>
            <a:r>
              <a:rPr sz="4050" spc="-70" dirty="0">
                <a:solidFill>
                  <a:srgbClr val="A6A6A6"/>
                </a:solidFill>
                <a:latin typeface="Arial"/>
                <a:cs typeface="Arial"/>
              </a:rPr>
              <a:t>the </a:t>
            </a:r>
            <a:r>
              <a:rPr sz="4050" spc="-220" dirty="0">
                <a:solidFill>
                  <a:srgbClr val="A6A6A6"/>
                </a:solidFill>
                <a:latin typeface="Arial"/>
                <a:cs typeface="Arial"/>
              </a:rPr>
              <a:t>user </a:t>
            </a:r>
            <a:r>
              <a:rPr sz="4050" spc="-185" dirty="0">
                <a:solidFill>
                  <a:srgbClr val="A6A6A6"/>
                </a:solidFill>
                <a:latin typeface="Arial"/>
                <a:cs typeface="Arial"/>
              </a:rPr>
              <a:t>can </a:t>
            </a:r>
            <a:r>
              <a:rPr sz="4050" spc="-204" dirty="0">
                <a:solidFill>
                  <a:srgbClr val="A6A6A6"/>
                </a:solidFill>
                <a:latin typeface="Arial"/>
                <a:cs typeface="Arial"/>
              </a:rPr>
              <a:t>access </a:t>
            </a:r>
            <a:r>
              <a:rPr sz="4050" spc="-215" dirty="0">
                <a:solidFill>
                  <a:srgbClr val="A6A6A6"/>
                </a:solidFill>
                <a:latin typeface="Arial"/>
                <a:cs typeface="Arial"/>
              </a:rPr>
              <a:t>various </a:t>
            </a:r>
            <a:r>
              <a:rPr sz="4050" spc="-60" dirty="0">
                <a:solidFill>
                  <a:srgbClr val="A6A6A6"/>
                </a:solidFill>
                <a:latin typeface="Arial"/>
                <a:cs typeface="Arial"/>
              </a:rPr>
              <a:t>features </a:t>
            </a:r>
            <a:r>
              <a:rPr sz="4050" spc="-295" dirty="0">
                <a:solidFill>
                  <a:srgbClr val="A6A6A6"/>
                </a:solidFill>
                <a:latin typeface="Arial"/>
                <a:cs typeface="Arial"/>
              </a:rPr>
              <a:t>such </a:t>
            </a:r>
            <a:r>
              <a:rPr sz="4050" spc="-260" dirty="0">
                <a:solidFill>
                  <a:srgbClr val="A6A6A6"/>
                </a:solidFill>
                <a:latin typeface="Arial"/>
                <a:cs typeface="Arial"/>
              </a:rPr>
              <a:t>as </a:t>
            </a:r>
            <a:r>
              <a:rPr sz="4050" spc="-180" dirty="0">
                <a:solidFill>
                  <a:srgbClr val="A6A6A6"/>
                </a:solidFill>
                <a:latin typeface="Arial"/>
                <a:cs typeface="Arial"/>
              </a:rPr>
              <a:t>adding  </a:t>
            </a:r>
            <a:r>
              <a:rPr sz="4050" spc="-120" dirty="0">
                <a:solidFill>
                  <a:srgbClr val="A6A6A6"/>
                </a:solidFill>
                <a:latin typeface="Arial"/>
                <a:cs typeface="Arial"/>
              </a:rPr>
              <a:t>information </a:t>
            </a:r>
            <a:r>
              <a:rPr sz="4050" spc="85" dirty="0">
                <a:solidFill>
                  <a:srgbClr val="A6A6A6"/>
                </a:solidFill>
                <a:latin typeface="Arial"/>
                <a:cs typeface="Arial"/>
              </a:rPr>
              <a:t>of </a:t>
            </a:r>
            <a:r>
              <a:rPr sz="4050" spc="-125" dirty="0">
                <a:solidFill>
                  <a:srgbClr val="A6A6A6"/>
                </a:solidFill>
                <a:latin typeface="Arial"/>
                <a:cs typeface="Arial"/>
              </a:rPr>
              <a:t>a </a:t>
            </a:r>
            <a:r>
              <a:rPr sz="4050" spc="-254" dirty="0">
                <a:solidFill>
                  <a:srgbClr val="A6A6A6"/>
                </a:solidFill>
                <a:latin typeface="Arial"/>
                <a:cs typeface="Arial"/>
              </a:rPr>
              <a:t>new </a:t>
            </a:r>
            <a:r>
              <a:rPr sz="4050" spc="-85" dirty="0">
                <a:solidFill>
                  <a:srgbClr val="A6A6A6"/>
                </a:solidFill>
                <a:latin typeface="Arial"/>
                <a:cs typeface="Arial"/>
              </a:rPr>
              <a:t>patient</a:t>
            </a:r>
            <a:r>
              <a:rPr sz="3900" spc="-85" dirty="0">
                <a:solidFill>
                  <a:srgbClr val="A6A6A6"/>
                </a:solidFill>
                <a:latin typeface="Arial"/>
                <a:cs typeface="Arial"/>
              </a:rPr>
              <a:t>, </a:t>
            </a:r>
            <a:r>
              <a:rPr sz="4050" spc="-135" dirty="0">
                <a:solidFill>
                  <a:srgbClr val="A6A6A6"/>
                </a:solidFill>
                <a:latin typeface="Arial"/>
                <a:cs typeface="Arial"/>
              </a:rPr>
              <a:t>updating </a:t>
            </a:r>
            <a:r>
              <a:rPr sz="4050" spc="-204" dirty="0">
                <a:solidFill>
                  <a:srgbClr val="A6A6A6"/>
                </a:solidFill>
                <a:latin typeface="Arial"/>
                <a:cs typeface="Arial"/>
              </a:rPr>
              <a:t>and </a:t>
            </a:r>
            <a:r>
              <a:rPr sz="4050" spc="-240" dirty="0">
                <a:solidFill>
                  <a:srgbClr val="A6A6A6"/>
                </a:solidFill>
                <a:latin typeface="Arial"/>
                <a:cs typeface="Arial"/>
              </a:rPr>
              <a:t>viewing </a:t>
            </a:r>
            <a:r>
              <a:rPr sz="4050" spc="-70" dirty="0">
                <a:solidFill>
                  <a:srgbClr val="A6A6A6"/>
                </a:solidFill>
                <a:latin typeface="Arial"/>
                <a:cs typeface="Arial"/>
              </a:rPr>
              <a:t>the </a:t>
            </a:r>
            <a:r>
              <a:rPr sz="4050" spc="-120" dirty="0">
                <a:solidFill>
                  <a:srgbClr val="A6A6A6"/>
                </a:solidFill>
                <a:latin typeface="Arial"/>
                <a:cs typeface="Arial"/>
              </a:rPr>
              <a:t>information </a:t>
            </a:r>
            <a:r>
              <a:rPr sz="4050" spc="85" dirty="0">
                <a:solidFill>
                  <a:srgbClr val="A6A6A6"/>
                </a:solidFill>
                <a:latin typeface="Arial"/>
                <a:cs typeface="Arial"/>
              </a:rPr>
              <a:t>of </a:t>
            </a:r>
            <a:r>
              <a:rPr sz="4050" spc="-125" dirty="0">
                <a:solidFill>
                  <a:srgbClr val="A6A6A6"/>
                </a:solidFill>
                <a:latin typeface="Arial"/>
                <a:cs typeface="Arial"/>
              </a:rPr>
              <a:t>a  specific</a:t>
            </a:r>
            <a:r>
              <a:rPr sz="4050" spc="-24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4050" spc="-100" dirty="0">
                <a:solidFill>
                  <a:srgbClr val="A6A6A6"/>
                </a:solidFill>
                <a:latin typeface="Arial"/>
                <a:cs typeface="Arial"/>
              </a:rPr>
              <a:t>patient</a:t>
            </a:r>
            <a:r>
              <a:rPr sz="3900" spc="-100" dirty="0">
                <a:solidFill>
                  <a:srgbClr val="A6A6A6"/>
                </a:solidFill>
                <a:latin typeface="Arial"/>
                <a:cs typeface="Arial"/>
              </a:rPr>
              <a:t>.</a:t>
            </a:r>
            <a:endParaRPr sz="39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30"/>
              </a:spcBef>
            </a:pPr>
            <a:r>
              <a:rPr sz="4050" spc="-190" dirty="0">
                <a:solidFill>
                  <a:srgbClr val="A6A6A6"/>
                </a:solidFill>
                <a:latin typeface="Arial"/>
                <a:cs typeface="Arial"/>
              </a:rPr>
              <a:t>Our </a:t>
            </a:r>
            <a:r>
              <a:rPr sz="4050" spc="-250" dirty="0">
                <a:solidFill>
                  <a:srgbClr val="A6A6A6"/>
                </a:solidFill>
                <a:latin typeface="Arial"/>
                <a:cs typeface="Arial"/>
              </a:rPr>
              <a:t>model </a:t>
            </a:r>
            <a:r>
              <a:rPr sz="4050" spc="-330" dirty="0">
                <a:solidFill>
                  <a:srgbClr val="A6A6A6"/>
                </a:solidFill>
                <a:latin typeface="Arial"/>
                <a:cs typeface="Arial"/>
              </a:rPr>
              <a:t>is </a:t>
            </a:r>
            <a:r>
              <a:rPr sz="4050" spc="-215" dirty="0">
                <a:solidFill>
                  <a:srgbClr val="A6A6A6"/>
                </a:solidFill>
                <a:latin typeface="Arial"/>
                <a:cs typeface="Arial"/>
              </a:rPr>
              <a:t>made </a:t>
            </a:r>
            <a:r>
              <a:rPr sz="4050" spc="-300" dirty="0">
                <a:solidFill>
                  <a:srgbClr val="A6A6A6"/>
                </a:solidFill>
                <a:latin typeface="Arial"/>
                <a:cs typeface="Arial"/>
              </a:rPr>
              <a:t>using </a:t>
            </a:r>
            <a:r>
              <a:rPr sz="4050" spc="-210" dirty="0">
                <a:solidFill>
                  <a:srgbClr val="A6A6A6"/>
                </a:solidFill>
                <a:latin typeface="Arial"/>
                <a:cs typeface="Arial"/>
              </a:rPr>
              <a:t>Netbeans </a:t>
            </a:r>
            <a:r>
              <a:rPr sz="4050" spc="-204" dirty="0">
                <a:solidFill>
                  <a:srgbClr val="A6A6A6"/>
                </a:solidFill>
                <a:latin typeface="Arial"/>
                <a:cs typeface="Arial"/>
              </a:rPr>
              <a:t>and </a:t>
            </a:r>
            <a:r>
              <a:rPr sz="4050" spc="-310" dirty="0">
                <a:solidFill>
                  <a:srgbClr val="A6A6A6"/>
                </a:solidFill>
                <a:latin typeface="Arial"/>
                <a:cs typeface="Arial"/>
              </a:rPr>
              <a:t>MySQL</a:t>
            </a:r>
            <a:r>
              <a:rPr sz="3900" spc="-310" dirty="0">
                <a:solidFill>
                  <a:srgbClr val="A6A6A6"/>
                </a:solidFill>
                <a:latin typeface="Arial"/>
                <a:cs typeface="Arial"/>
              </a:rPr>
              <a:t>(</a:t>
            </a:r>
            <a:r>
              <a:rPr sz="4050" spc="-310" dirty="0">
                <a:solidFill>
                  <a:srgbClr val="A6A6A6"/>
                </a:solidFill>
                <a:latin typeface="Arial"/>
                <a:cs typeface="Arial"/>
              </a:rPr>
              <a:t>Java </a:t>
            </a:r>
            <a:r>
              <a:rPr sz="4050" spc="-204" dirty="0">
                <a:solidFill>
                  <a:srgbClr val="A6A6A6"/>
                </a:solidFill>
                <a:latin typeface="Arial"/>
                <a:cs typeface="Arial"/>
              </a:rPr>
              <a:t>and</a:t>
            </a:r>
            <a:r>
              <a:rPr sz="4050" spc="-10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4050" spc="-260" dirty="0">
                <a:solidFill>
                  <a:srgbClr val="A6A6A6"/>
                </a:solidFill>
                <a:latin typeface="Arial"/>
                <a:cs typeface="Arial"/>
              </a:rPr>
              <a:t>Python</a:t>
            </a:r>
            <a:r>
              <a:rPr sz="3900" spc="-260" dirty="0">
                <a:solidFill>
                  <a:srgbClr val="A6A6A6"/>
                </a:solidFill>
                <a:latin typeface="Arial"/>
                <a:cs typeface="Arial"/>
              </a:rPr>
              <a:t>).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515" y="1818019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515" y="3732543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8221" y="1426651"/>
            <a:ext cx="16757650" cy="321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95"/>
              </a:spcBef>
            </a:pPr>
            <a:r>
              <a:rPr sz="3450" spc="-345" dirty="0">
                <a:solidFill>
                  <a:srgbClr val="B95CD4"/>
                </a:solidFill>
                <a:latin typeface="Arial"/>
                <a:cs typeface="Arial"/>
              </a:rPr>
              <a:t>In </a:t>
            </a:r>
            <a:r>
              <a:rPr sz="3450" spc="-114" dirty="0">
                <a:solidFill>
                  <a:srgbClr val="B95CD4"/>
                </a:solidFill>
                <a:latin typeface="Arial"/>
                <a:cs typeface="Arial"/>
              </a:rPr>
              <a:t>most </a:t>
            </a:r>
            <a:r>
              <a:rPr sz="3450" spc="-175" dirty="0">
                <a:solidFill>
                  <a:srgbClr val="B95CD4"/>
                </a:solidFill>
                <a:latin typeface="Arial"/>
                <a:cs typeface="Arial"/>
              </a:rPr>
              <a:t>hospitals</a:t>
            </a:r>
            <a:r>
              <a:rPr sz="3350" spc="-175" dirty="0">
                <a:solidFill>
                  <a:srgbClr val="B95CD4"/>
                </a:solidFill>
                <a:latin typeface="Arial"/>
                <a:cs typeface="Arial"/>
              </a:rPr>
              <a:t>, </a:t>
            </a:r>
            <a:r>
              <a:rPr sz="3450" spc="-50" dirty="0">
                <a:solidFill>
                  <a:srgbClr val="B95CD4"/>
                </a:solidFill>
                <a:latin typeface="Arial"/>
                <a:cs typeface="Arial"/>
              </a:rPr>
              <a:t>the </a:t>
            </a:r>
            <a:r>
              <a:rPr sz="3450" spc="-140" dirty="0">
                <a:solidFill>
                  <a:srgbClr val="B95CD4"/>
                </a:solidFill>
                <a:latin typeface="Arial"/>
                <a:cs typeface="Arial"/>
              </a:rPr>
              <a:t>problem </a:t>
            </a:r>
            <a:r>
              <a:rPr sz="3450" spc="-175" dirty="0">
                <a:solidFill>
                  <a:srgbClr val="B95CD4"/>
                </a:solidFill>
                <a:latin typeface="Arial"/>
                <a:cs typeface="Arial"/>
              </a:rPr>
              <a:t>arises </a:t>
            </a:r>
            <a:r>
              <a:rPr sz="3450" spc="-229" dirty="0">
                <a:solidFill>
                  <a:srgbClr val="B95CD4"/>
                </a:solidFill>
                <a:latin typeface="Arial"/>
                <a:cs typeface="Arial"/>
              </a:rPr>
              <a:t>when 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you </a:t>
            </a:r>
            <a:r>
              <a:rPr sz="3450" spc="-60" dirty="0">
                <a:solidFill>
                  <a:srgbClr val="B95CD4"/>
                </a:solidFill>
                <a:latin typeface="Arial"/>
                <a:cs typeface="Arial"/>
              </a:rPr>
              <a:t>are </a:t>
            </a:r>
            <a:r>
              <a:rPr sz="3450" spc="-40" dirty="0">
                <a:solidFill>
                  <a:srgbClr val="B95CD4"/>
                </a:solidFill>
                <a:latin typeface="Arial"/>
                <a:cs typeface="Arial"/>
              </a:rPr>
              <a:t>not </a:t>
            </a:r>
            <a:r>
              <a:rPr sz="3450" spc="-160" dirty="0">
                <a:solidFill>
                  <a:srgbClr val="B95CD4"/>
                </a:solidFill>
                <a:latin typeface="Arial"/>
                <a:cs typeface="Arial"/>
              </a:rPr>
              <a:t>able </a:t>
            </a:r>
            <a:r>
              <a:rPr sz="3450" spc="95" dirty="0">
                <a:solidFill>
                  <a:srgbClr val="B95CD4"/>
                </a:solidFill>
                <a:latin typeface="Arial"/>
                <a:cs typeface="Arial"/>
              </a:rPr>
              <a:t>to </a:t>
            </a:r>
            <a:r>
              <a:rPr sz="3450" spc="25" dirty="0">
                <a:solidFill>
                  <a:srgbClr val="B95CD4"/>
                </a:solidFill>
                <a:latin typeface="Arial"/>
                <a:cs typeface="Arial"/>
              </a:rPr>
              <a:t>get </a:t>
            </a:r>
            <a:r>
              <a:rPr sz="3450" spc="-120" dirty="0">
                <a:solidFill>
                  <a:srgbClr val="B95CD4"/>
                </a:solidFill>
                <a:latin typeface="Arial"/>
                <a:cs typeface="Arial"/>
              </a:rPr>
              <a:t>your </a:t>
            </a:r>
            <a:r>
              <a:rPr sz="3450" spc="20" dirty="0">
                <a:solidFill>
                  <a:srgbClr val="B95CD4"/>
                </a:solidFill>
                <a:latin typeface="Arial"/>
                <a:cs typeface="Arial"/>
              </a:rPr>
              <a:t>report </a:t>
            </a:r>
            <a:r>
              <a:rPr sz="3450" spc="-229" dirty="0">
                <a:solidFill>
                  <a:srgbClr val="B95CD4"/>
                </a:solidFill>
                <a:latin typeface="Arial"/>
                <a:cs typeface="Arial"/>
              </a:rPr>
              <a:t>on </a:t>
            </a:r>
            <a:r>
              <a:rPr sz="3450" spc="-135" dirty="0">
                <a:solidFill>
                  <a:srgbClr val="B95CD4"/>
                </a:solidFill>
                <a:latin typeface="Arial"/>
                <a:cs typeface="Arial"/>
              </a:rPr>
              <a:t>time</a:t>
            </a:r>
            <a:r>
              <a:rPr sz="3350" spc="-135" dirty="0">
                <a:solidFill>
                  <a:srgbClr val="B95CD4"/>
                </a:solidFill>
                <a:latin typeface="Arial"/>
                <a:cs typeface="Arial"/>
              </a:rPr>
              <a:t>, </a:t>
            </a:r>
            <a:r>
              <a:rPr sz="3450" spc="-240" dirty="0">
                <a:solidFill>
                  <a:srgbClr val="B95CD4"/>
                </a:solidFill>
                <a:latin typeface="Arial"/>
                <a:cs typeface="Arial"/>
              </a:rPr>
              <a:t>so </a:t>
            </a:r>
            <a:r>
              <a:rPr sz="3450" spc="-50" dirty="0">
                <a:solidFill>
                  <a:srgbClr val="B95CD4"/>
                </a:solidFill>
                <a:latin typeface="Arial"/>
                <a:cs typeface="Arial"/>
              </a:rPr>
              <a:t>the  </a:t>
            </a:r>
            <a:r>
              <a:rPr sz="3450" spc="-175" dirty="0">
                <a:solidFill>
                  <a:srgbClr val="B95CD4"/>
                </a:solidFill>
                <a:latin typeface="Arial"/>
                <a:cs typeface="Arial"/>
              </a:rPr>
              <a:t>solution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B95CD4"/>
                </a:solidFill>
                <a:latin typeface="Arial"/>
                <a:cs typeface="Arial"/>
              </a:rPr>
              <a:t>to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30" dirty="0">
                <a:solidFill>
                  <a:srgbClr val="B95CD4"/>
                </a:solidFill>
                <a:latin typeface="Arial"/>
                <a:cs typeface="Arial"/>
              </a:rPr>
              <a:t>this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40" dirty="0">
                <a:solidFill>
                  <a:srgbClr val="B95CD4"/>
                </a:solidFill>
                <a:latin typeface="Arial"/>
                <a:cs typeface="Arial"/>
              </a:rPr>
              <a:t>problem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275" dirty="0">
                <a:solidFill>
                  <a:srgbClr val="B95CD4"/>
                </a:solidFill>
                <a:latin typeface="Arial"/>
                <a:cs typeface="Arial"/>
              </a:rPr>
              <a:t>is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70" dirty="0">
                <a:solidFill>
                  <a:srgbClr val="B95CD4"/>
                </a:solidFill>
                <a:latin typeface="Arial"/>
                <a:cs typeface="Arial"/>
              </a:rPr>
              <a:t>that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55" dirty="0">
                <a:solidFill>
                  <a:srgbClr val="B95CD4"/>
                </a:solidFill>
                <a:latin typeface="Arial"/>
                <a:cs typeface="Arial"/>
              </a:rPr>
              <a:t>we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45" dirty="0">
                <a:solidFill>
                  <a:srgbClr val="B95CD4"/>
                </a:solidFill>
                <a:latin typeface="Arial"/>
                <a:cs typeface="Arial"/>
              </a:rPr>
              <a:t>can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254" dirty="0">
                <a:solidFill>
                  <a:srgbClr val="B95CD4"/>
                </a:solidFill>
                <a:latin typeface="Arial"/>
                <a:cs typeface="Arial"/>
              </a:rPr>
              <a:t>make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95" dirty="0">
                <a:solidFill>
                  <a:srgbClr val="B95CD4"/>
                </a:solidFill>
                <a:latin typeface="Arial"/>
                <a:cs typeface="Arial"/>
              </a:rPr>
              <a:t>a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90" dirty="0">
                <a:solidFill>
                  <a:srgbClr val="B95CD4"/>
                </a:solidFill>
                <a:latin typeface="Arial"/>
                <a:cs typeface="Arial"/>
              </a:rPr>
              <a:t>Machine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90" dirty="0">
                <a:solidFill>
                  <a:srgbClr val="B95CD4"/>
                </a:solidFill>
                <a:latin typeface="Arial"/>
                <a:cs typeface="Arial"/>
              </a:rPr>
              <a:t>Learning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model </a:t>
            </a:r>
            <a:r>
              <a:rPr sz="3450" spc="70" dirty="0">
                <a:solidFill>
                  <a:srgbClr val="B95CD4"/>
                </a:solidFill>
                <a:latin typeface="Arial"/>
                <a:cs typeface="Arial"/>
              </a:rPr>
              <a:t>that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60" dirty="0">
                <a:solidFill>
                  <a:srgbClr val="B95CD4"/>
                </a:solidFill>
                <a:latin typeface="Arial"/>
                <a:cs typeface="Arial"/>
              </a:rPr>
              <a:t>predicts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95" dirty="0">
                <a:solidFill>
                  <a:srgbClr val="B95CD4"/>
                </a:solidFill>
                <a:latin typeface="Arial"/>
                <a:cs typeface="Arial"/>
              </a:rPr>
              <a:t>whether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95" dirty="0">
                <a:solidFill>
                  <a:srgbClr val="B95CD4"/>
                </a:solidFill>
                <a:latin typeface="Arial"/>
                <a:cs typeface="Arial"/>
              </a:rPr>
              <a:t>a  </a:t>
            </a:r>
            <a:r>
              <a:rPr sz="3450" spc="-160" dirty="0">
                <a:solidFill>
                  <a:srgbClr val="B95CD4"/>
                </a:solidFill>
                <a:latin typeface="Arial"/>
                <a:cs typeface="Arial"/>
              </a:rPr>
              <a:t>person </a:t>
            </a:r>
            <a:r>
              <a:rPr sz="3450" spc="-275" dirty="0">
                <a:solidFill>
                  <a:srgbClr val="B95CD4"/>
                </a:solidFill>
                <a:latin typeface="Arial"/>
                <a:cs typeface="Arial"/>
              </a:rPr>
              <a:t>is </a:t>
            </a:r>
            <a:r>
              <a:rPr sz="3450" spc="-75" dirty="0">
                <a:solidFill>
                  <a:srgbClr val="B95CD4"/>
                </a:solidFill>
                <a:latin typeface="Arial"/>
                <a:cs typeface="Arial"/>
              </a:rPr>
              <a:t>suffering </a:t>
            </a:r>
            <a:r>
              <a:rPr sz="3450" spc="-15" dirty="0">
                <a:solidFill>
                  <a:srgbClr val="B95CD4"/>
                </a:solidFill>
                <a:latin typeface="Arial"/>
                <a:cs typeface="Arial"/>
              </a:rPr>
              <a:t>from </a:t>
            </a:r>
            <a:r>
              <a:rPr sz="3450" spc="-245" dirty="0">
                <a:solidFill>
                  <a:srgbClr val="B95CD4"/>
                </a:solidFill>
                <a:latin typeface="Arial"/>
                <a:cs typeface="Arial"/>
              </a:rPr>
              <a:t>some </a:t>
            </a:r>
            <a:r>
              <a:rPr sz="3450" spc="-260" dirty="0">
                <a:solidFill>
                  <a:srgbClr val="B95CD4"/>
                </a:solidFill>
                <a:latin typeface="Arial"/>
                <a:cs typeface="Arial"/>
              </a:rPr>
              <a:t>kind </a:t>
            </a:r>
            <a:r>
              <a:rPr sz="3450" spc="80" dirty="0">
                <a:solidFill>
                  <a:srgbClr val="B95CD4"/>
                </a:solidFill>
                <a:latin typeface="Arial"/>
                <a:cs typeface="Arial"/>
              </a:rPr>
              <a:t>of </a:t>
            </a:r>
            <a:r>
              <a:rPr sz="3450" spc="-204" dirty="0">
                <a:solidFill>
                  <a:srgbClr val="B95CD4"/>
                </a:solidFill>
                <a:latin typeface="Arial"/>
                <a:cs typeface="Arial"/>
              </a:rPr>
              <a:t>disease </a:t>
            </a:r>
            <a:r>
              <a:rPr sz="3450" spc="-20" dirty="0">
                <a:solidFill>
                  <a:srgbClr val="B95CD4"/>
                </a:solidFill>
                <a:latin typeface="Arial"/>
                <a:cs typeface="Arial"/>
              </a:rPr>
              <a:t>or</a:t>
            </a:r>
            <a:r>
              <a:rPr sz="3450" spc="-64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25" dirty="0">
                <a:solidFill>
                  <a:srgbClr val="B95CD4"/>
                </a:solidFill>
                <a:latin typeface="Arial"/>
                <a:cs typeface="Arial"/>
              </a:rPr>
              <a:t>not</a:t>
            </a:r>
            <a:r>
              <a:rPr sz="3350" spc="-125" dirty="0">
                <a:solidFill>
                  <a:srgbClr val="B95CD4"/>
                </a:solidFill>
                <a:latin typeface="Arial"/>
                <a:cs typeface="Arial"/>
              </a:rPr>
              <a:t>.</a:t>
            </a:r>
            <a:endParaRPr sz="3350">
              <a:latin typeface="Arial"/>
              <a:cs typeface="Arial"/>
            </a:endParaRPr>
          </a:p>
          <a:p>
            <a:pPr marL="12700" marR="266065">
              <a:lnSpc>
                <a:spcPct val="121400"/>
              </a:lnSpc>
            </a:pPr>
            <a:r>
              <a:rPr sz="3450" spc="-270" dirty="0">
                <a:solidFill>
                  <a:srgbClr val="B95CD4"/>
                </a:solidFill>
                <a:latin typeface="Arial"/>
                <a:cs typeface="Arial"/>
              </a:rPr>
              <a:t>We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204" dirty="0">
                <a:solidFill>
                  <a:srgbClr val="B95CD4"/>
                </a:solidFill>
                <a:latin typeface="Arial"/>
                <a:cs typeface="Arial"/>
              </a:rPr>
              <a:t>have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75" dirty="0">
                <a:solidFill>
                  <a:srgbClr val="B95CD4"/>
                </a:solidFill>
                <a:latin typeface="Arial"/>
                <a:cs typeface="Arial"/>
              </a:rPr>
              <a:t>made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95" dirty="0">
                <a:solidFill>
                  <a:srgbClr val="B95CD4"/>
                </a:solidFill>
                <a:latin typeface="Arial"/>
                <a:cs typeface="Arial"/>
              </a:rPr>
              <a:t>a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30" dirty="0">
                <a:solidFill>
                  <a:srgbClr val="B95CD4"/>
                </a:solidFill>
                <a:latin typeface="Arial"/>
                <a:cs typeface="Arial"/>
              </a:rPr>
              <a:t>heart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204" dirty="0">
                <a:solidFill>
                  <a:srgbClr val="B95CD4"/>
                </a:solidFill>
                <a:latin typeface="Arial"/>
                <a:cs typeface="Arial"/>
              </a:rPr>
              <a:t>disease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55" dirty="0">
                <a:solidFill>
                  <a:srgbClr val="B95CD4"/>
                </a:solidFill>
                <a:latin typeface="Arial"/>
                <a:cs typeface="Arial"/>
              </a:rPr>
              <a:t>detection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200" dirty="0">
                <a:solidFill>
                  <a:srgbClr val="B95CD4"/>
                </a:solidFill>
                <a:latin typeface="Arial"/>
                <a:cs typeface="Arial"/>
              </a:rPr>
              <a:t>model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70" dirty="0">
                <a:solidFill>
                  <a:srgbClr val="B95CD4"/>
                </a:solidFill>
                <a:latin typeface="Arial"/>
                <a:cs typeface="Arial"/>
              </a:rPr>
              <a:t>that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60" dirty="0">
                <a:solidFill>
                  <a:srgbClr val="B95CD4"/>
                </a:solidFill>
                <a:latin typeface="Arial"/>
                <a:cs typeface="Arial"/>
              </a:rPr>
              <a:t>predicts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how </a:t>
            </a:r>
            <a:r>
              <a:rPr sz="3450" spc="-215" dirty="0">
                <a:solidFill>
                  <a:srgbClr val="B95CD4"/>
                </a:solidFill>
                <a:latin typeface="Arial"/>
                <a:cs typeface="Arial"/>
              </a:rPr>
              <a:t>many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60" dirty="0">
                <a:solidFill>
                  <a:srgbClr val="B95CD4"/>
                </a:solidFill>
                <a:latin typeface="Arial"/>
                <a:cs typeface="Arial"/>
              </a:rPr>
              <a:t>people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60" dirty="0">
                <a:solidFill>
                  <a:srgbClr val="B95CD4"/>
                </a:solidFill>
                <a:latin typeface="Arial"/>
                <a:cs typeface="Arial"/>
              </a:rPr>
              <a:t>are</a:t>
            </a:r>
            <a:r>
              <a:rPr sz="3450" spc="-195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75" dirty="0">
                <a:solidFill>
                  <a:srgbClr val="B95CD4"/>
                </a:solidFill>
                <a:latin typeface="Arial"/>
                <a:cs typeface="Arial"/>
              </a:rPr>
              <a:t>suffering  </a:t>
            </a:r>
            <a:r>
              <a:rPr sz="3450" spc="-15" dirty="0">
                <a:solidFill>
                  <a:srgbClr val="B95CD4"/>
                </a:solidFill>
                <a:latin typeface="Arial"/>
                <a:cs typeface="Arial"/>
              </a:rPr>
              <a:t>from </a:t>
            </a:r>
            <a:r>
              <a:rPr sz="3450" spc="-30" dirty="0">
                <a:solidFill>
                  <a:srgbClr val="B95CD4"/>
                </a:solidFill>
                <a:latin typeface="Arial"/>
                <a:cs typeface="Arial"/>
              </a:rPr>
              <a:t>heart </a:t>
            </a:r>
            <a:r>
              <a:rPr sz="3450" spc="-204" dirty="0">
                <a:solidFill>
                  <a:srgbClr val="B95CD4"/>
                </a:solidFill>
                <a:latin typeface="Arial"/>
                <a:cs typeface="Arial"/>
              </a:rPr>
              <a:t>disease </a:t>
            </a:r>
            <a:r>
              <a:rPr sz="3450" spc="-155" dirty="0">
                <a:solidFill>
                  <a:srgbClr val="B95CD4"/>
                </a:solidFill>
                <a:latin typeface="Arial"/>
                <a:cs typeface="Arial"/>
              </a:rPr>
              <a:t>based </a:t>
            </a:r>
            <a:r>
              <a:rPr sz="3450" spc="-229" dirty="0">
                <a:solidFill>
                  <a:srgbClr val="B95CD4"/>
                </a:solidFill>
                <a:latin typeface="Arial"/>
                <a:cs typeface="Arial"/>
              </a:rPr>
              <a:t>on </a:t>
            </a:r>
            <a:r>
              <a:rPr sz="3450" spc="-50" dirty="0">
                <a:solidFill>
                  <a:srgbClr val="B95CD4"/>
                </a:solidFill>
                <a:latin typeface="Arial"/>
                <a:cs typeface="Arial"/>
              </a:rPr>
              <a:t>the </a:t>
            </a:r>
            <a:r>
              <a:rPr sz="3450" spc="-140" dirty="0">
                <a:solidFill>
                  <a:srgbClr val="B95CD4"/>
                </a:solidFill>
                <a:latin typeface="Arial"/>
                <a:cs typeface="Arial"/>
              </a:rPr>
              <a:t>following</a:t>
            </a:r>
            <a:r>
              <a:rPr sz="3450" spc="-710" dirty="0">
                <a:solidFill>
                  <a:srgbClr val="B95CD4"/>
                </a:solidFill>
                <a:latin typeface="Arial"/>
                <a:cs typeface="Arial"/>
              </a:rPr>
              <a:t> </a:t>
            </a:r>
            <a:r>
              <a:rPr sz="3450" spc="-105" dirty="0">
                <a:solidFill>
                  <a:srgbClr val="B95CD4"/>
                </a:solidFill>
                <a:latin typeface="Arial"/>
                <a:cs typeface="Arial"/>
              </a:rPr>
              <a:t>parameters</a:t>
            </a:r>
            <a:r>
              <a:rPr sz="3350" spc="-105" dirty="0">
                <a:solidFill>
                  <a:srgbClr val="B95CD4"/>
                </a:solidFill>
                <a:latin typeface="Arial"/>
                <a:cs typeface="Arial"/>
              </a:rPr>
              <a:t>.</a:t>
            </a:r>
            <a:endParaRPr sz="3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9394" y="6434468"/>
            <a:ext cx="100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solidFill>
                  <a:srgbClr val="B95CD4"/>
                </a:solidFill>
                <a:latin typeface="Noto Sans"/>
                <a:cs typeface="Noto Sans"/>
              </a:rPr>
              <a:t>,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Solution</a:t>
            </a:r>
            <a:r>
              <a:rPr spc="-780" dirty="0"/>
              <a:t> </a:t>
            </a:r>
            <a:r>
              <a:rPr spc="-155" dirty="0"/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12064" y="4940010"/>
            <a:ext cx="2420620" cy="449262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516255" indent="-504190">
              <a:lnSpc>
                <a:spcPct val="100000"/>
              </a:lnSpc>
              <a:spcBef>
                <a:spcPts val="805"/>
              </a:spcBef>
              <a:buAutoNum type="arabicParenR" startAt="8"/>
              <a:tabLst>
                <a:tab pos="516890" algn="l"/>
              </a:tabLst>
            </a:pPr>
            <a:r>
              <a:rPr sz="3600" spc="-434" dirty="0">
                <a:solidFill>
                  <a:srgbClr val="D9D9D9"/>
                </a:solidFill>
                <a:latin typeface="Arial Black"/>
                <a:cs typeface="Arial Black"/>
              </a:rPr>
              <a:t>thalach</a:t>
            </a:r>
            <a:endParaRPr sz="3600">
              <a:latin typeface="Arial Black"/>
              <a:cs typeface="Arial Black"/>
            </a:endParaRPr>
          </a:p>
          <a:p>
            <a:pPr marL="516255" indent="-504190">
              <a:lnSpc>
                <a:spcPct val="100000"/>
              </a:lnSpc>
              <a:spcBef>
                <a:spcPts val="705"/>
              </a:spcBef>
              <a:buAutoNum type="arabicParenR" startAt="8"/>
              <a:tabLst>
                <a:tab pos="516890" algn="l"/>
              </a:tabLst>
            </a:pPr>
            <a:r>
              <a:rPr sz="3600" spc="-465" dirty="0">
                <a:solidFill>
                  <a:srgbClr val="D9D9D9"/>
                </a:solidFill>
                <a:latin typeface="Arial Black"/>
                <a:cs typeface="Arial Black"/>
              </a:rPr>
              <a:t>exang</a:t>
            </a:r>
            <a:endParaRPr sz="3600">
              <a:latin typeface="Arial Black"/>
              <a:cs typeface="Arial Black"/>
            </a:endParaRPr>
          </a:p>
          <a:p>
            <a:pPr marL="777240" indent="-765175">
              <a:lnSpc>
                <a:spcPct val="100000"/>
              </a:lnSpc>
              <a:spcBef>
                <a:spcPts val="705"/>
              </a:spcBef>
              <a:buAutoNum type="arabicParenR" startAt="8"/>
              <a:tabLst>
                <a:tab pos="777875" algn="l"/>
              </a:tabLst>
            </a:pPr>
            <a:r>
              <a:rPr sz="3600" spc="-400" dirty="0">
                <a:solidFill>
                  <a:srgbClr val="D9D9D9"/>
                </a:solidFill>
                <a:latin typeface="Arial Black"/>
                <a:cs typeface="Arial Black"/>
              </a:rPr>
              <a:t>oldpeak</a:t>
            </a:r>
            <a:endParaRPr sz="3600">
              <a:latin typeface="Arial Black"/>
              <a:cs typeface="Arial Black"/>
            </a:endParaRPr>
          </a:p>
          <a:p>
            <a:pPr marL="777240" indent="-765175">
              <a:lnSpc>
                <a:spcPct val="100000"/>
              </a:lnSpc>
              <a:spcBef>
                <a:spcPts val="705"/>
              </a:spcBef>
              <a:buAutoNum type="arabicParenR" startAt="8"/>
              <a:tabLst>
                <a:tab pos="777875" algn="l"/>
              </a:tabLst>
            </a:pPr>
            <a:r>
              <a:rPr sz="3600" spc="-380" dirty="0">
                <a:solidFill>
                  <a:srgbClr val="D9D9D9"/>
                </a:solidFill>
                <a:latin typeface="Arial Black"/>
                <a:cs typeface="Arial Black"/>
              </a:rPr>
              <a:t>slope</a:t>
            </a:r>
            <a:endParaRPr sz="3600">
              <a:latin typeface="Arial Black"/>
              <a:cs typeface="Arial Black"/>
            </a:endParaRPr>
          </a:p>
          <a:p>
            <a:pPr marL="777240" indent="-765175">
              <a:lnSpc>
                <a:spcPct val="100000"/>
              </a:lnSpc>
              <a:spcBef>
                <a:spcPts val="705"/>
              </a:spcBef>
              <a:buAutoNum type="arabicParenR" startAt="8"/>
              <a:tabLst>
                <a:tab pos="777875" algn="l"/>
              </a:tabLst>
            </a:pPr>
            <a:r>
              <a:rPr sz="3600" spc="-595" dirty="0">
                <a:solidFill>
                  <a:srgbClr val="D9D9D9"/>
                </a:solidFill>
                <a:latin typeface="Arial Black"/>
                <a:cs typeface="Arial Black"/>
              </a:rPr>
              <a:t>ca</a:t>
            </a:r>
            <a:endParaRPr sz="3600">
              <a:latin typeface="Arial Black"/>
              <a:cs typeface="Arial Black"/>
            </a:endParaRPr>
          </a:p>
          <a:p>
            <a:pPr marL="777240" indent="-765175">
              <a:lnSpc>
                <a:spcPct val="100000"/>
              </a:lnSpc>
              <a:spcBef>
                <a:spcPts val="705"/>
              </a:spcBef>
              <a:buAutoNum type="arabicParenR" startAt="8"/>
              <a:tabLst>
                <a:tab pos="777875" algn="l"/>
              </a:tabLst>
            </a:pPr>
            <a:r>
              <a:rPr sz="3600" spc="-390" dirty="0">
                <a:solidFill>
                  <a:srgbClr val="D9D9D9"/>
                </a:solidFill>
                <a:latin typeface="Arial Black"/>
                <a:cs typeface="Arial Black"/>
              </a:rPr>
              <a:t>thal</a:t>
            </a:r>
            <a:endParaRPr sz="3600">
              <a:latin typeface="Arial Black"/>
              <a:cs typeface="Arial Black"/>
            </a:endParaRPr>
          </a:p>
          <a:p>
            <a:pPr marL="777240" indent="-765175">
              <a:lnSpc>
                <a:spcPct val="100000"/>
              </a:lnSpc>
              <a:spcBef>
                <a:spcPts val="705"/>
              </a:spcBef>
              <a:buAutoNum type="arabicParenR" startAt="8"/>
              <a:tabLst>
                <a:tab pos="777875" algn="l"/>
              </a:tabLst>
            </a:pPr>
            <a:r>
              <a:rPr sz="3600" spc="-405" dirty="0">
                <a:solidFill>
                  <a:srgbClr val="D9D9D9"/>
                </a:solidFill>
                <a:latin typeface="Arial Black"/>
                <a:cs typeface="Arial Black"/>
              </a:rPr>
              <a:t>target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4772675"/>
            <a:ext cx="2032000" cy="449262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516255" indent="-504190">
              <a:lnSpc>
                <a:spcPct val="100000"/>
              </a:lnSpc>
              <a:spcBef>
                <a:spcPts val="805"/>
              </a:spcBef>
              <a:buAutoNum type="arabicParenR"/>
              <a:tabLst>
                <a:tab pos="516890" algn="l"/>
              </a:tabLst>
            </a:pPr>
            <a:r>
              <a:rPr sz="3600" spc="-480" dirty="0">
                <a:solidFill>
                  <a:srgbClr val="D9D9D9"/>
                </a:solidFill>
                <a:latin typeface="Arial Black"/>
                <a:cs typeface="Arial Black"/>
              </a:rPr>
              <a:t>age</a:t>
            </a:r>
            <a:endParaRPr sz="3600">
              <a:latin typeface="Arial Black"/>
              <a:cs typeface="Arial Black"/>
            </a:endParaRPr>
          </a:p>
          <a:p>
            <a:pPr marL="516255" indent="-504190">
              <a:lnSpc>
                <a:spcPct val="100000"/>
              </a:lnSpc>
              <a:spcBef>
                <a:spcPts val="705"/>
              </a:spcBef>
              <a:buAutoNum type="arabicParenR"/>
              <a:tabLst>
                <a:tab pos="516890" algn="l"/>
              </a:tabLst>
            </a:pPr>
            <a:r>
              <a:rPr sz="3600" spc="-520" dirty="0">
                <a:solidFill>
                  <a:srgbClr val="D9D9D9"/>
                </a:solidFill>
                <a:latin typeface="Arial Black"/>
                <a:cs typeface="Arial Black"/>
              </a:rPr>
              <a:t>sex</a:t>
            </a:r>
            <a:endParaRPr sz="3600">
              <a:latin typeface="Arial Black"/>
              <a:cs typeface="Arial Black"/>
            </a:endParaRPr>
          </a:p>
          <a:p>
            <a:pPr marL="516255" indent="-504190">
              <a:lnSpc>
                <a:spcPct val="100000"/>
              </a:lnSpc>
              <a:spcBef>
                <a:spcPts val="705"/>
              </a:spcBef>
              <a:buAutoNum type="arabicParenR"/>
              <a:tabLst>
                <a:tab pos="516890" algn="l"/>
              </a:tabLst>
            </a:pPr>
            <a:r>
              <a:rPr sz="3600" spc="-475" dirty="0">
                <a:solidFill>
                  <a:srgbClr val="D9D9D9"/>
                </a:solidFill>
                <a:latin typeface="Arial Black"/>
                <a:cs typeface="Arial Black"/>
              </a:rPr>
              <a:t>cp</a:t>
            </a:r>
            <a:endParaRPr sz="3600">
              <a:latin typeface="Arial Black"/>
              <a:cs typeface="Arial Black"/>
            </a:endParaRPr>
          </a:p>
          <a:p>
            <a:pPr marL="516255" indent="-504190">
              <a:lnSpc>
                <a:spcPct val="100000"/>
              </a:lnSpc>
              <a:spcBef>
                <a:spcPts val="705"/>
              </a:spcBef>
              <a:buAutoNum type="arabicParenR"/>
              <a:tabLst>
                <a:tab pos="516890" algn="l"/>
              </a:tabLst>
            </a:pPr>
            <a:r>
              <a:rPr sz="3600" spc="-350" dirty="0">
                <a:solidFill>
                  <a:srgbClr val="D9D9D9"/>
                </a:solidFill>
                <a:latin typeface="Arial Black"/>
                <a:cs typeface="Arial Black"/>
              </a:rPr>
              <a:t>trestbp</a:t>
            </a:r>
            <a:endParaRPr sz="3600">
              <a:latin typeface="Arial Black"/>
              <a:cs typeface="Arial Black"/>
            </a:endParaRPr>
          </a:p>
          <a:p>
            <a:pPr marL="516255" indent="-504190">
              <a:lnSpc>
                <a:spcPct val="100000"/>
              </a:lnSpc>
              <a:spcBef>
                <a:spcPts val="705"/>
              </a:spcBef>
              <a:buAutoNum type="arabicParenR"/>
              <a:tabLst>
                <a:tab pos="516890" algn="l"/>
              </a:tabLst>
            </a:pPr>
            <a:r>
              <a:rPr sz="3600" spc="-415" dirty="0">
                <a:solidFill>
                  <a:srgbClr val="D9D9D9"/>
                </a:solidFill>
                <a:latin typeface="Arial Black"/>
                <a:cs typeface="Arial Black"/>
              </a:rPr>
              <a:t>chol</a:t>
            </a:r>
            <a:endParaRPr sz="3600">
              <a:latin typeface="Arial Black"/>
              <a:cs typeface="Arial Black"/>
            </a:endParaRPr>
          </a:p>
          <a:p>
            <a:pPr marL="516255" indent="-504190">
              <a:lnSpc>
                <a:spcPct val="100000"/>
              </a:lnSpc>
              <a:spcBef>
                <a:spcPts val="705"/>
              </a:spcBef>
              <a:buAutoNum type="arabicParenR"/>
              <a:tabLst>
                <a:tab pos="516890" algn="l"/>
              </a:tabLst>
            </a:pPr>
            <a:r>
              <a:rPr sz="3600" spc="-370" dirty="0">
                <a:solidFill>
                  <a:srgbClr val="D9D9D9"/>
                </a:solidFill>
                <a:latin typeface="Arial Black"/>
                <a:cs typeface="Arial Black"/>
              </a:rPr>
              <a:t>fbs</a:t>
            </a:r>
            <a:endParaRPr sz="3600">
              <a:latin typeface="Arial Black"/>
              <a:cs typeface="Arial Black"/>
            </a:endParaRPr>
          </a:p>
          <a:p>
            <a:pPr marL="516255" indent="-504190">
              <a:lnSpc>
                <a:spcPct val="100000"/>
              </a:lnSpc>
              <a:spcBef>
                <a:spcPts val="705"/>
              </a:spcBef>
              <a:buAutoNum type="arabicParenR"/>
              <a:tabLst>
                <a:tab pos="516890" algn="l"/>
              </a:tabLst>
            </a:pPr>
            <a:r>
              <a:rPr sz="3600" spc="-455" dirty="0">
                <a:solidFill>
                  <a:srgbClr val="D9D9D9"/>
                </a:solidFill>
                <a:latin typeface="Arial Black"/>
                <a:cs typeface="Arial Black"/>
              </a:rPr>
              <a:t>restecg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42195" y="0"/>
            <a:ext cx="10645190" cy="10293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447</Words>
  <Application>Microsoft Office PowerPoint</Application>
  <PresentationFormat>Custom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Black</vt:lpstr>
      <vt:lpstr>Calibri</vt:lpstr>
      <vt:lpstr>cwTeXHeiBold</vt:lpstr>
      <vt:lpstr>Georgia</vt:lpstr>
      <vt:lpstr>Go</vt:lpstr>
      <vt:lpstr>Lato</vt:lpstr>
      <vt:lpstr>Noto Sans</vt:lpstr>
      <vt:lpstr>Times New Roman</vt:lpstr>
      <vt:lpstr>Office Theme</vt:lpstr>
      <vt:lpstr>H.M.S. HEALTH TECH</vt:lpstr>
      <vt:lpstr>PowerPoint Presentation</vt:lpstr>
      <vt:lpstr>TEAM MEMBERS:-</vt:lpstr>
      <vt:lpstr>CONTENTS</vt:lpstr>
      <vt:lpstr>Problem Statement</vt:lpstr>
      <vt:lpstr>Solution 1</vt:lpstr>
      <vt:lpstr>OVERVIEW</vt:lpstr>
      <vt:lpstr>Model 1</vt:lpstr>
      <vt:lpstr>Solution 2</vt:lpstr>
      <vt:lpstr>Overview</vt:lpstr>
      <vt:lpstr>Model -2</vt:lpstr>
      <vt:lpstr>Thankyou  Everyone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H.M.S. HEALTH TECH</dc:title>
  <cp:lastModifiedBy>Tushar Sharma</cp:lastModifiedBy>
  <cp:revision>1</cp:revision>
  <dcterms:created xsi:type="dcterms:W3CDTF">2021-01-07T03:00:27Z</dcterms:created>
  <dcterms:modified xsi:type="dcterms:W3CDTF">2021-01-07T04:15:46Z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2021-01-07T00:00:00Z</vt:filetime>
  </property>
</Properties>
</file>